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Fall Protection Fundamentals to the actual work employees perform. General fall-hazard instruction. Employer training must address the fall hazards and protection systems used in the actual work area and applicable industry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Recognize the exposure,Open sides/edges, floor holes, roofs, ladders, scaffolds, lifts and elevated platforms can create fall hazards.,The required protection depends on work type, height, industry and specific standard.,Ask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Prevent before arrest,Guardrails, covers and other passive protection often prevent exposure.,Travel restraint keeps a worker from reaching the edge.,Personal fall arrest is designed to stop a fall after it begins and requires a complete system.,Ask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Personal fall arrest system,Use compatible full-body harness, connector and approved anchorage/system.,Consider total fall clearance, free-fall distance and swing-fall exposure.,Never anchor to an unapproved point.,Ask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Inspection and fit,Inspect harness/webbing, D-rings, stitching, snap hooks, lanyards/SRLs and labels before use.,Adjust harness for correct fit and remove damaged/impact-loaded equipment from service per program/manufacturer.,Ask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Work practices,Maintain three points of contact where required, keep walking surfaces clear and protect openings.,Do not climb on rails or improvise platforms.,Control tools/materials that could fall on people below.,Ask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Rescue and training,Plan for prompt rescue before using personal fall arrest.,Workers need training in the hazards and systems they will use.,Retraining is needed when changes or performance show the worker lacks understanding/skill.,Ask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Fall-protection anchorage must be approved/designed for the system and task; workers cannot improvise anchor points based only on appearance.,Ask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Fall Protection Fundamentals</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Recognize common fall exposures and work-at-height hazards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Employees exposed to fall hazards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35-45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1926.503 / applicable walking-working surface rules</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General fall-hazard instruction. Employer training must address the fall hazards and protection systems used in the actual work area and applicable industry standard.</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Recognize the exposure</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Open sides/edges, floor holes, roofs, ladders, scaffolds, lifts and elevated platforms can create fall hazards.</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Prevent before arrest</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Guardrails, covers and other passive protection often prevent exposure.</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Personal fall arrest system</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Use compatible full-body harness, connector and approved anchorage/system.</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common fall exposures and work-at-height hazards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Differentiate guardrails, travel restraint, personal fall arrest and other systems</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Inspect and use fall-protection equipment correctly</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Understand anchorage, clearance, swing-fall and rescue considerations</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Recognize the exposure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Open sides/edges, floor holes, roofs, ladders, scaffolds, lifts and elevated platforms can create fall hazards.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The required protection depends on work type, height, industry and specific standard.</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Prevent before arrest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Guardrails, covers and other passive protection often prevent exposure.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Travel restraint keeps a worker from reaching the edge.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Personal fall arrest is designed to stop a fall after it begins and requires a complete system.</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Personal fall arrest system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compatible full-body harness, connector and approved anchorage/system.</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Consider total fall clearance, free-fall distance and swing-fall exposure.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Never anchor to an unapproved point.</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Inspection and fit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Inspect harness/webbing, D-rings, stitching, snap hooks, lanyards/SRLs and labels before use.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Adjust harness for correct fit and remove damaged/impact-loaded equipment from service per program/manufacturer.</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Work practices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Maintain three points of contact where required, keep walking surfaces clear and protect openings.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climb on rails or improvise platforms.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Control tools/materials that could fall on people below.</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Rescue and training</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Plan for prompt rescue before using personal fall arrest.</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Workers need training in the hazards and systems they will use.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Retraining is needed when changes or performance show the worker lacks understanding/skill.</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No clear approved anchorage</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Worker cannot calculate/confirm fall clearance</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Damaged or unlabeled fall-protection equipment</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No rescue plan for a worker who could remain suspended</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worker ties a lanyard to a nearby pipe because it is “strong enough.” What is wrong?</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Fall-protection anchorage must be approved/designed for the system and task; workers cannot improvise anchor points based only on appearance.</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Identify actual fall hazards and applicable threshold/standard</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Show approved systems and anchorages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Demonstrate harness fit, connection and equipment inspection</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Review rescue procedure and dropped-object controls</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fall hazards</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Selects correct protection method</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Inspects harness/connectors</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Adjusts harness correctly</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Connects to approved system</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Explains clearance/swing fall</a:t>
            </a:r>
            <a:endParaRPr lang="en-US" sz="1150" dirty="0"/>
          </a:p>
        </p:txBody>
      </p:sp>
      <p:sp>
        <p:nvSpPr>
          <p:cNvPr id="24" name="Shape 22"/>
          <p:cNvSpPr/>
          <p:nvPr/>
        </p:nvSpPr>
        <p:spPr>
          <a:xfrm>
            <a:off x="658368" y="4608576"/>
            <a:ext cx="5349240" cy="713232"/>
          </a:xfrm>
          <a:prstGeom prst="roundRect">
            <a:avLst>
              <a:gd name="adj" fmla="val 6410"/>
            </a:avLst>
          </a:prstGeom>
          <a:solidFill>
            <a:srgbClr val="F7F9FA"/>
          </a:solidFill>
          <a:ln w="12700">
            <a:solidFill>
              <a:srgbClr val="D9E3E7"/>
            </a:solidFill>
            <a:prstDash val="solid"/>
          </a:ln>
        </p:spPr>
      </p:sp>
      <p:sp>
        <p:nvSpPr>
          <p:cNvPr id="25" name="Shape 23"/>
          <p:cNvSpPr/>
          <p:nvPr/>
        </p:nvSpPr>
        <p:spPr>
          <a:xfrm>
            <a:off x="868680" y="4809744"/>
            <a:ext cx="228600" cy="228600"/>
          </a:xfrm>
          <a:prstGeom prst="rect">
            <a:avLst/>
          </a:prstGeom>
          <a:solidFill>
            <a:srgbClr val="FFFFFF"/>
          </a:solidFill>
          <a:ln w="16510">
            <a:solidFill>
              <a:srgbClr val="0C8B83"/>
            </a:solidFill>
            <a:prstDash val="solid"/>
          </a:ln>
        </p:spPr>
      </p:sp>
      <p:sp>
        <p:nvSpPr>
          <p:cNvPr id="26" name="Text 24"/>
          <p:cNvSpPr/>
          <p:nvPr/>
        </p:nvSpPr>
        <p:spPr>
          <a:xfrm>
            <a:off x="1225296"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Maintains safe work position</a:t>
            </a:r>
            <a:endParaRPr lang="en-US" sz="1150" dirty="0"/>
          </a:p>
        </p:txBody>
      </p:sp>
      <p:sp>
        <p:nvSpPr>
          <p:cNvPr id="27" name="Shape 25"/>
          <p:cNvSpPr/>
          <p:nvPr/>
        </p:nvSpPr>
        <p:spPr>
          <a:xfrm>
            <a:off x="6172200" y="4608576"/>
            <a:ext cx="5349240" cy="713232"/>
          </a:xfrm>
          <a:prstGeom prst="roundRect">
            <a:avLst>
              <a:gd name="adj" fmla="val 6410"/>
            </a:avLst>
          </a:prstGeom>
          <a:solidFill>
            <a:srgbClr val="F7F9FA"/>
          </a:solidFill>
          <a:ln w="12700">
            <a:solidFill>
              <a:srgbClr val="D9E3E7"/>
            </a:solidFill>
            <a:prstDash val="solid"/>
          </a:ln>
        </p:spPr>
      </p:sp>
      <p:sp>
        <p:nvSpPr>
          <p:cNvPr id="28" name="Shape 26"/>
          <p:cNvSpPr/>
          <p:nvPr/>
        </p:nvSpPr>
        <p:spPr>
          <a:xfrm>
            <a:off x="6382512" y="4809744"/>
            <a:ext cx="228600" cy="228600"/>
          </a:xfrm>
          <a:prstGeom prst="rect">
            <a:avLst/>
          </a:prstGeom>
          <a:solidFill>
            <a:srgbClr val="FFFFFF"/>
          </a:solidFill>
          <a:ln w="16510">
            <a:solidFill>
              <a:srgbClr val="0C8B83"/>
            </a:solidFill>
            <a:prstDash val="solid"/>
          </a:ln>
        </p:spPr>
      </p:sp>
      <p:sp>
        <p:nvSpPr>
          <p:cNvPr id="29" name="Text 27"/>
          <p:cNvSpPr/>
          <p:nvPr/>
        </p:nvSpPr>
        <p:spPr>
          <a:xfrm>
            <a:off x="6739128"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Explains rescue/reporting steps</a:t>
            </a:r>
            <a:endParaRPr lang="en-US" sz="1150" dirty="0"/>
          </a:p>
        </p:txBody>
      </p:sp>
      <p:sp>
        <p:nvSpPr>
          <p:cNvPr id="30" name="Shape 28"/>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31" name="Text 29"/>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Fall protection should be selected based on:</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Travel restraint is intended to:</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Personal fall arrest requires attention to:</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worker should anchor to:</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Fall-protection equipment should be inspected:</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Damaged or impact-loaded equipment should be:</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rescue plan matters because:</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Standing on guardrails is:</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Employees exposed to fall hazards should be trained to:</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course replaces site-specific fall-protection instruction.</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Recognize common fall exposures and work-at-height hazards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No clear approved anchorage</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Identify actual fall hazards and applicable threshold/standard</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1926.503 / applicable walking-working surface rules</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General fall-hazard instruction. Employer training must address the fall hazards and protection systems used in the actual work area and applicable industry standard.</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https://www.osha.gov/laws-regs/regulations/standardnumber/1926/1926.503</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Protection Fundamentals - Safety Training</dc:title>
  <dc:subject>Fall Protection Fundamentals</dc:subject>
  <dc:creator>Travis Tilley</dc:creator>
  <cp:lastModifiedBy>Travis Tilley</cp:lastModifiedBy>
  <cp:revision>1</cp:revision>
  <dcterms:created xsi:type="dcterms:W3CDTF">2026-09-17T14:27:54Z</dcterms:created>
  <dcterms:modified xsi:type="dcterms:W3CDTF">2026-09-17T14:27:54Z</dcterms:modified>
</cp:coreProperties>
</file>