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Connect Powered Industrial Trucks / Forklift Fundamentals to the actual work employees perform. Formal instruction component only. Practical training and workplace evaluation by a qualified trainer are required before independent operation.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employees for examples from their own work area. Capture site-specific examples for later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objective and identify which objective will need workplace-specific demonstration or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Forklifts are not cars,Rear-wheel steering changes how the back end swings.,A high center of gravity and narrow stability triangle make tip-over possible.,Loads change steering, braking, visibility and stability.,Ask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Pre-use inspection,Inspect tires, forks, mast, chains, hydraulics, controls, horn, brakes, lights and safety devices as applicable.,Remove unsafe trucks from service.,Know battery/LP/fuel hazards and charging/refueling rules.,Ask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Load handling,Know capacity plate limits and attachments.,Center and secure the load; tilt only as needed.,Travel with the load low enough for stability and visibility.,Never raise or transport people on forks unless using an approved personnel platform and procedure.,Ask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Travel and visibility,Look in the direction of travel; travel in reverse when the load blocks the view unless site rules specify another safe method.,Slow at intersections, blind corners and wet/uneven surfaces.,Maintain clearances from edges, racks, doorways and overhead hazards.,Ask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Pedestrians, docks and trailers,Separate pedestrian routes where feasible.,Sound the horn at cross aisles and obstructed locations per site rules.,Verify dock plates, trailer restraint/chocks and floor capacity before entry.,Never allow people under elevated forks or loads.,Ask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Training and evaluation,Formal instruction must be combined with practical training and workplace evaluation.,Operators need refresher training after unsafe operation, an accident/near miss, unsafe evaluation, different truck assignment, or workplace change.,Operator performance must be evaluated at least once every three years.,Ask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red flag is easiest to miss during a busy shift. Reinforce the site stop-work/escalation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Recommended response: Slow or stop as needed, sound the horn per site rules, maintain control and proceed only after the path is clear and pedestrian separation is established.,Ask employees to name the site-specific action and who they would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bridge classroom instruction to employer-specific training and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is qualified/authorized to evaluate this at your company and what constitutes acceptable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questions. Confirm what site-specific training/evaluation remains before employees perform the task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Confirm the source before delivery and update site-specific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18"/>
        </a:solidFill>
      </p:bgPr>
    </p:bg>
    <p:spTree>
      <p:nvGrpSpPr>
        <p:cNvPr id="1" name=""/>
        <p:cNvGrpSpPr/>
        <p:nvPr/>
      </p:nvGrpSpPr>
      <p:grpSpPr>
        <a:xfrm>
          <a:off x="0" y="0"/>
          <a:ext cx="0" cy="0"/>
          <a:chOff x="0" y="0"/>
          <a:chExt cx="0" cy="0"/>
        </a:xfrm>
      </p:grpSpPr>
      <p:sp>
        <p:nvSpPr>
          <p:cNvPr id="2" name="Shape 0"/>
          <p:cNvSpPr/>
          <p:nvPr/>
        </p:nvSpPr>
        <p:spPr>
          <a:xfrm>
            <a:off x="0" y="0"/>
            <a:ext cx="137160" cy="6858000"/>
          </a:xfrm>
          <a:prstGeom prst="rect">
            <a:avLst/>
          </a:prstGeom>
          <a:solidFill>
            <a:srgbClr val="0C8B83"/>
          </a:solidFill>
          <a:ln w="12700">
            <a:solidFill>
              <a:srgbClr val="0C8B83"/>
            </a:solidFill>
            <a:prstDash val="solid"/>
          </a:ln>
        </p:spPr>
      </p:sp>
      <p:sp>
        <p:nvSpPr>
          <p:cNvPr id="3" name="Text 1"/>
          <p:cNvSpPr/>
          <p:nvPr/>
        </p:nvSpPr>
        <p:spPr>
          <a:xfrm>
            <a:off x="658368" y="566928"/>
            <a:ext cx="484632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TRAVISTILLEY.COM  /  TRAINING CENTER</a:t>
            </a:r>
            <a:endParaRPr lang="en-US" sz="800" dirty="0"/>
          </a:p>
        </p:txBody>
      </p:sp>
      <p:sp>
        <p:nvSpPr>
          <p:cNvPr id="4" name="Text 2"/>
          <p:cNvSpPr/>
          <p:nvPr/>
        </p:nvSpPr>
        <p:spPr>
          <a:xfrm>
            <a:off x="658368" y="1325880"/>
            <a:ext cx="7543800" cy="1143000"/>
          </a:xfrm>
          <a:prstGeom prst="rect">
            <a:avLst/>
          </a:prstGeom>
          <a:noFill/>
          <a:ln/>
        </p:spPr>
        <p:txBody>
          <a:bodyPr wrap="square" lIns="0" tIns="0" rIns="0" bIns="0" rtlCol="0" anchor="ctr"/>
          <a:lstStyle/>
          <a:p>
            <a:pPr indent="0" marL="0">
              <a:buNone/>
            </a:pPr>
            <a:r>
              <a:rPr lang="en-US" sz="3900" b="1" dirty="0">
                <a:solidFill>
                  <a:srgbClr val="FFFFFF"/>
                </a:solidFill>
                <a:latin typeface="Arial" pitchFamily="34" charset="0"/>
                <a:ea typeface="Arial" pitchFamily="34" charset="-122"/>
                <a:cs typeface="Arial" pitchFamily="34" charset="-120"/>
              </a:rPr>
              <a:t>Powered Industrial Trucks / Forklift Fundamentals</a:t>
            </a:r>
            <a:endParaRPr lang="en-US" sz="3900" dirty="0"/>
          </a:p>
        </p:txBody>
      </p:sp>
      <p:sp>
        <p:nvSpPr>
          <p:cNvPr id="5" name="Text 3"/>
          <p:cNvSpPr/>
          <p:nvPr/>
        </p:nvSpPr>
        <p:spPr>
          <a:xfrm>
            <a:off x="676656" y="2651760"/>
            <a:ext cx="5303520" cy="274320"/>
          </a:xfrm>
          <a:prstGeom prst="rect">
            <a:avLst/>
          </a:prstGeom>
          <a:noFill/>
          <a:ln/>
        </p:spPr>
        <p:txBody>
          <a:bodyPr wrap="square" lIns="0" tIns="0" rIns="0" bIns="0" rtlCol="0" anchor="ctr"/>
          <a:lstStyle/>
          <a:p>
            <a:pPr indent="0" marL="0">
              <a:buNone/>
            </a:pPr>
            <a:r>
              <a:rPr lang="en-US" sz="1500" dirty="0">
                <a:solidFill>
                  <a:srgbClr val="B8C9D2"/>
                </a:solidFill>
                <a:latin typeface="Arial" pitchFamily="34" charset="0"/>
                <a:ea typeface="Arial" pitchFamily="34" charset="-122"/>
                <a:cs typeface="Arial" pitchFamily="34" charset="-120"/>
              </a:rPr>
              <a:t>Professional downloadable safety training</a:t>
            </a:r>
            <a:endParaRPr lang="en-US" sz="1500" dirty="0"/>
          </a:p>
        </p:txBody>
      </p:sp>
      <p:sp>
        <p:nvSpPr>
          <p:cNvPr id="6" name="Shape 4"/>
          <p:cNvSpPr/>
          <p:nvPr/>
        </p:nvSpPr>
        <p:spPr>
          <a:xfrm>
            <a:off x="658368" y="3364992"/>
            <a:ext cx="6949440" cy="1078992"/>
          </a:xfrm>
          <a:prstGeom prst="roundRect">
            <a:avLst>
              <a:gd name="adj" fmla="val 5085"/>
            </a:avLst>
          </a:prstGeom>
          <a:solidFill>
            <a:srgbClr val="0E202A"/>
          </a:solidFill>
          <a:ln w="12700">
            <a:solidFill>
              <a:srgbClr val="18333F"/>
            </a:solidFill>
            <a:prstDash val="solid"/>
          </a:ln>
        </p:spPr>
      </p:sp>
      <p:sp>
        <p:nvSpPr>
          <p:cNvPr id="7" name="Text 5"/>
          <p:cNvSpPr/>
          <p:nvPr/>
        </p:nvSpPr>
        <p:spPr>
          <a:xfrm>
            <a:off x="932688" y="3621024"/>
            <a:ext cx="141732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TRAINING OUTCOME</a:t>
            </a:r>
            <a:endParaRPr lang="en-US" sz="700" dirty="0"/>
          </a:p>
        </p:txBody>
      </p:sp>
      <p:sp>
        <p:nvSpPr>
          <p:cNvPr id="8" name="Text 6"/>
          <p:cNvSpPr/>
          <p:nvPr/>
        </p:nvSpPr>
        <p:spPr>
          <a:xfrm>
            <a:off x="2423160" y="3511296"/>
            <a:ext cx="4754880" cy="5486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Explain forklift stability, load center and center-of-gravity basics</a:t>
            </a:r>
            <a:endParaRPr lang="en-US" sz="1600" dirty="0"/>
          </a:p>
        </p:txBody>
      </p:sp>
      <p:sp>
        <p:nvSpPr>
          <p:cNvPr id="9" name="Shape 7"/>
          <p:cNvSpPr/>
          <p:nvPr/>
        </p:nvSpPr>
        <p:spPr>
          <a:xfrm>
            <a:off x="8458200" y="1078992"/>
            <a:ext cx="3081528" cy="4480560"/>
          </a:xfrm>
          <a:prstGeom prst="roundRect">
            <a:avLst>
              <a:gd name="adj" fmla="val 2077"/>
            </a:avLst>
          </a:prstGeom>
          <a:solidFill>
            <a:srgbClr val="0F1E28"/>
          </a:solidFill>
          <a:ln w="12700">
            <a:solidFill>
              <a:srgbClr val="253A46"/>
            </a:solidFill>
            <a:prstDash val="solid"/>
          </a:ln>
        </p:spPr>
      </p:sp>
      <p:sp>
        <p:nvSpPr>
          <p:cNvPr id="10" name="Text 8"/>
          <p:cNvSpPr/>
          <p:nvPr/>
        </p:nvSpPr>
        <p:spPr>
          <a:xfrm>
            <a:off x="8778240" y="146304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AUDIENCE</a:t>
            </a:r>
            <a:endParaRPr lang="en-US" sz="650" dirty="0"/>
          </a:p>
        </p:txBody>
      </p:sp>
      <p:sp>
        <p:nvSpPr>
          <p:cNvPr id="11" name="Text 9"/>
          <p:cNvSpPr/>
          <p:nvPr/>
        </p:nvSpPr>
        <p:spPr>
          <a:xfrm>
            <a:off x="8778240" y="169164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Forklift / PIT operators</a:t>
            </a:r>
            <a:endParaRPr lang="en-US" sz="1100" dirty="0"/>
          </a:p>
        </p:txBody>
      </p:sp>
      <p:sp>
        <p:nvSpPr>
          <p:cNvPr id="12" name="Text 10"/>
          <p:cNvSpPr/>
          <p:nvPr/>
        </p:nvSpPr>
        <p:spPr>
          <a:xfrm>
            <a:off x="8778240" y="242316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TIME</a:t>
            </a:r>
            <a:endParaRPr lang="en-US" sz="650" dirty="0"/>
          </a:p>
        </p:txBody>
      </p:sp>
      <p:sp>
        <p:nvSpPr>
          <p:cNvPr id="13" name="Text 11"/>
          <p:cNvSpPr/>
          <p:nvPr/>
        </p:nvSpPr>
        <p:spPr>
          <a:xfrm>
            <a:off x="8778240" y="265176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40-55 min</a:t>
            </a:r>
            <a:endParaRPr lang="en-US" sz="1100" dirty="0"/>
          </a:p>
        </p:txBody>
      </p:sp>
      <p:sp>
        <p:nvSpPr>
          <p:cNvPr id="14" name="Text 12"/>
          <p:cNvSpPr/>
          <p:nvPr/>
        </p:nvSpPr>
        <p:spPr>
          <a:xfrm>
            <a:off x="8778240" y="338328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REFERENCE</a:t>
            </a:r>
            <a:endParaRPr lang="en-US" sz="650" dirty="0"/>
          </a:p>
        </p:txBody>
      </p:sp>
      <p:sp>
        <p:nvSpPr>
          <p:cNvPr id="15" name="Text 13"/>
          <p:cNvSpPr/>
          <p:nvPr/>
        </p:nvSpPr>
        <p:spPr>
          <a:xfrm>
            <a:off x="8778240" y="361188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29 CFR 1910.178(l)</a:t>
            </a:r>
            <a:endParaRPr lang="en-US" sz="1100" dirty="0"/>
          </a:p>
        </p:txBody>
      </p:sp>
      <p:sp>
        <p:nvSpPr>
          <p:cNvPr id="16" name="Text 14"/>
          <p:cNvSpPr/>
          <p:nvPr/>
        </p:nvSpPr>
        <p:spPr>
          <a:xfrm>
            <a:off x="8778240" y="4462272"/>
            <a:ext cx="1280160" cy="146304"/>
          </a:xfrm>
          <a:prstGeom prst="rect">
            <a:avLst/>
          </a:prstGeom>
          <a:noFill/>
          <a:ln/>
        </p:spPr>
        <p:txBody>
          <a:bodyPr wrap="square" lIns="0" tIns="0" rIns="0" bIns="0" rtlCol="0" anchor="ctr"/>
          <a:lstStyle/>
          <a:p>
            <a:pPr indent="0" marL="0">
              <a:buNone/>
            </a:pPr>
            <a:r>
              <a:rPr lang="en-US" sz="650" b="1" dirty="0">
                <a:solidFill>
                  <a:srgbClr val="F0B64A"/>
                </a:solidFill>
                <a:latin typeface="Arial" pitchFamily="34" charset="0"/>
                <a:ea typeface="Arial" pitchFamily="34" charset="-122"/>
                <a:cs typeface="Arial" pitchFamily="34" charset="-120"/>
              </a:rPr>
              <a:t>USE NOTE</a:t>
            </a:r>
            <a:endParaRPr lang="en-US" sz="650" dirty="0"/>
          </a:p>
        </p:txBody>
      </p:sp>
      <p:sp>
        <p:nvSpPr>
          <p:cNvPr id="17" name="Text 15"/>
          <p:cNvSpPr/>
          <p:nvPr/>
        </p:nvSpPr>
        <p:spPr>
          <a:xfrm>
            <a:off x="8778240" y="4690872"/>
            <a:ext cx="2194560" cy="621792"/>
          </a:xfrm>
          <a:prstGeom prst="rect">
            <a:avLst/>
          </a:prstGeom>
          <a:noFill/>
          <a:ln/>
        </p:spPr>
        <p:txBody>
          <a:bodyPr wrap="square" lIns="0" tIns="0" rIns="0" bIns="0" rtlCol="0" anchor="ctr"/>
          <a:lstStyle/>
          <a:p>
            <a:pPr indent="0" marL="0">
              <a:buNone/>
            </a:pPr>
            <a:r>
              <a:rPr lang="en-US" sz="780" dirty="0">
                <a:solidFill>
                  <a:srgbClr val="B7C8D1"/>
                </a:solidFill>
                <a:latin typeface="Arial" pitchFamily="34" charset="0"/>
                <a:ea typeface="Arial" pitchFamily="34" charset="-122"/>
                <a:cs typeface="Arial" pitchFamily="34" charset="-120"/>
              </a:rPr>
              <a:t>Formal instruction component only. Practical training and workplace evaluation by a qualified trainer are required before independent operation.</a:t>
            </a:r>
            <a:endParaRPr lang="en-US" sz="78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 / 17</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WHY THIS MATTERS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Start with the hazard. Build the safe decision.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this slide to connect the topic to what employees actually see, touch, drive or do.</a:t>
            </a:r>
            <a:endParaRPr lang="en-US" sz="1150" dirty="0"/>
          </a:p>
        </p:txBody>
      </p:sp>
      <p:sp>
        <p:nvSpPr>
          <p:cNvPr id="6" name="Shape 4"/>
          <p:cNvSpPr/>
          <p:nvPr/>
        </p:nvSpPr>
        <p:spPr>
          <a:xfrm>
            <a:off x="548640" y="1874520"/>
            <a:ext cx="2395728" cy="3246120"/>
          </a:xfrm>
          <a:prstGeom prst="roundRect">
            <a:avLst>
              <a:gd name="adj" fmla="val 2290"/>
            </a:avLst>
          </a:prstGeom>
          <a:solidFill>
            <a:srgbClr val="F4F7F8"/>
          </a:solidFill>
          <a:ln w="12700">
            <a:solidFill>
              <a:srgbClr val="D9E3E7"/>
            </a:solidFill>
            <a:prstDash val="solid"/>
          </a:ln>
        </p:spPr>
      </p:sp>
      <p:sp>
        <p:nvSpPr>
          <p:cNvPr id="7" name="Shape 5"/>
          <p:cNvSpPr/>
          <p:nvPr/>
        </p:nvSpPr>
        <p:spPr>
          <a:xfrm>
            <a:off x="548640" y="1874520"/>
            <a:ext cx="54864" cy="3246120"/>
          </a:xfrm>
          <a:prstGeom prst="rect">
            <a:avLst/>
          </a:prstGeom>
          <a:solidFill>
            <a:srgbClr val="0C8B83"/>
          </a:solidFill>
          <a:ln w="12700">
            <a:solidFill>
              <a:srgbClr val="0C8B83"/>
            </a:solidFill>
            <a:prstDash val="solid"/>
          </a:ln>
        </p:spPr>
      </p:sp>
      <p:sp>
        <p:nvSpPr>
          <p:cNvPr id="8" name="Text 6"/>
          <p:cNvSpPr/>
          <p:nvPr/>
        </p:nvSpPr>
        <p:spPr>
          <a:xfrm>
            <a:off x="768096"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Forklifts are not cars</a:t>
            </a:r>
            <a:endParaRPr lang="en-US" sz="1200" dirty="0"/>
          </a:p>
        </p:txBody>
      </p:sp>
      <p:sp>
        <p:nvSpPr>
          <p:cNvPr id="9" name="Text 7"/>
          <p:cNvSpPr/>
          <p:nvPr/>
        </p:nvSpPr>
        <p:spPr>
          <a:xfrm>
            <a:off x="768096"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Rear-wheel steering changes how the back end swings.</a:t>
            </a:r>
            <a:endParaRPr lang="en-US" sz="1030" dirty="0"/>
          </a:p>
        </p:txBody>
      </p:sp>
      <p:sp>
        <p:nvSpPr>
          <p:cNvPr id="10" name="Shape 8"/>
          <p:cNvSpPr/>
          <p:nvPr/>
        </p:nvSpPr>
        <p:spPr>
          <a:xfrm>
            <a:off x="3163824" y="1874520"/>
            <a:ext cx="2395728" cy="3246120"/>
          </a:xfrm>
          <a:prstGeom prst="roundRect">
            <a:avLst>
              <a:gd name="adj" fmla="val 2290"/>
            </a:avLst>
          </a:prstGeom>
          <a:solidFill>
            <a:srgbClr val="F4F7F8"/>
          </a:solidFill>
          <a:ln w="12700">
            <a:solidFill>
              <a:srgbClr val="D9E3E7"/>
            </a:solidFill>
            <a:prstDash val="solid"/>
          </a:ln>
        </p:spPr>
      </p:sp>
      <p:sp>
        <p:nvSpPr>
          <p:cNvPr id="11" name="Shape 9"/>
          <p:cNvSpPr/>
          <p:nvPr/>
        </p:nvSpPr>
        <p:spPr>
          <a:xfrm>
            <a:off x="3163824" y="1874520"/>
            <a:ext cx="54864" cy="3246120"/>
          </a:xfrm>
          <a:prstGeom prst="rect">
            <a:avLst/>
          </a:prstGeom>
          <a:solidFill>
            <a:srgbClr val="F0B64A"/>
          </a:solidFill>
          <a:ln w="12700">
            <a:solidFill>
              <a:srgbClr val="F0B64A"/>
            </a:solidFill>
            <a:prstDash val="solid"/>
          </a:ln>
        </p:spPr>
      </p:sp>
      <p:sp>
        <p:nvSpPr>
          <p:cNvPr id="12" name="Text 10"/>
          <p:cNvSpPr/>
          <p:nvPr/>
        </p:nvSpPr>
        <p:spPr>
          <a:xfrm>
            <a:off x="3383280"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Pre-use inspection</a:t>
            </a:r>
            <a:endParaRPr lang="en-US" sz="1200" dirty="0"/>
          </a:p>
        </p:txBody>
      </p:sp>
      <p:sp>
        <p:nvSpPr>
          <p:cNvPr id="13" name="Text 11"/>
          <p:cNvSpPr/>
          <p:nvPr/>
        </p:nvSpPr>
        <p:spPr>
          <a:xfrm>
            <a:off x="3383280"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Inspect tires, forks, mast, chains, hydraulics, controls, horn, brakes, lights and safety devices as applicable.</a:t>
            </a:r>
            <a:endParaRPr lang="en-US" sz="1030" dirty="0"/>
          </a:p>
        </p:txBody>
      </p:sp>
      <p:sp>
        <p:nvSpPr>
          <p:cNvPr id="14" name="Shape 12"/>
          <p:cNvSpPr/>
          <p:nvPr/>
        </p:nvSpPr>
        <p:spPr>
          <a:xfrm>
            <a:off x="5779008" y="1874520"/>
            <a:ext cx="2395728" cy="3246120"/>
          </a:xfrm>
          <a:prstGeom prst="roundRect">
            <a:avLst>
              <a:gd name="adj" fmla="val 2290"/>
            </a:avLst>
          </a:prstGeom>
          <a:solidFill>
            <a:srgbClr val="F4F7F8"/>
          </a:solidFill>
          <a:ln w="12700">
            <a:solidFill>
              <a:srgbClr val="D9E3E7"/>
            </a:solidFill>
            <a:prstDash val="solid"/>
          </a:ln>
        </p:spPr>
      </p:sp>
      <p:sp>
        <p:nvSpPr>
          <p:cNvPr id="15" name="Shape 13"/>
          <p:cNvSpPr/>
          <p:nvPr/>
        </p:nvSpPr>
        <p:spPr>
          <a:xfrm>
            <a:off x="5779008" y="1874520"/>
            <a:ext cx="54864" cy="3246120"/>
          </a:xfrm>
          <a:prstGeom prst="rect">
            <a:avLst/>
          </a:prstGeom>
          <a:solidFill>
            <a:srgbClr val="0C8B83"/>
          </a:solidFill>
          <a:ln w="12700">
            <a:solidFill>
              <a:srgbClr val="0C8B83"/>
            </a:solidFill>
            <a:prstDash val="solid"/>
          </a:ln>
        </p:spPr>
      </p:sp>
      <p:sp>
        <p:nvSpPr>
          <p:cNvPr id="16" name="Text 14"/>
          <p:cNvSpPr/>
          <p:nvPr/>
        </p:nvSpPr>
        <p:spPr>
          <a:xfrm>
            <a:off x="5998464"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Load handling</a:t>
            </a:r>
            <a:endParaRPr lang="en-US" sz="1200" dirty="0"/>
          </a:p>
        </p:txBody>
      </p:sp>
      <p:sp>
        <p:nvSpPr>
          <p:cNvPr id="17" name="Text 15"/>
          <p:cNvSpPr/>
          <p:nvPr/>
        </p:nvSpPr>
        <p:spPr>
          <a:xfrm>
            <a:off x="5998464"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Know capacity plate limits and attachments.</a:t>
            </a:r>
            <a:endParaRPr lang="en-US" sz="1030" dirty="0"/>
          </a:p>
        </p:txBody>
      </p:sp>
      <p:sp>
        <p:nvSpPr>
          <p:cNvPr id="18" name="Shape 1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9" name="Text 1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ASK THE ROOM</a:t>
            </a:r>
            <a:endParaRPr lang="en-US" sz="700" dirty="0"/>
          </a:p>
        </p:txBody>
      </p:sp>
      <p:sp>
        <p:nvSpPr>
          <p:cNvPr id="20" name="Text 1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21" name="Text 1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go wrong here?</a:t>
            </a:r>
            <a:endParaRPr lang="en-US" sz="1070" dirty="0"/>
          </a:p>
        </p:txBody>
      </p:sp>
      <p:sp>
        <p:nvSpPr>
          <p:cNvPr id="22" name="Text 2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23" name="Text 2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keeps us safe?</a:t>
            </a:r>
            <a:endParaRPr lang="en-US" sz="1070" dirty="0"/>
          </a:p>
        </p:txBody>
      </p:sp>
      <p:sp>
        <p:nvSpPr>
          <p:cNvPr id="24" name="Text 2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25" name="Text 2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should make us stop?</a:t>
            </a:r>
            <a:endParaRPr lang="en-US" sz="107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2 / 17</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LEARNING OBJECTIVES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employees should be able to do</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Keep the session practical: recognize the hazard, choose the control, know when to stop.</a:t>
            </a:r>
            <a:endParaRPr lang="en-US" sz="1150" dirty="0"/>
          </a:p>
        </p:txBody>
      </p:sp>
      <p:sp>
        <p:nvSpPr>
          <p:cNvPr id="6" name="Shape 4"/>
          <p:cNvSpPr/>
          <p:nvPr/>
        </p:nvSpPr>
        <p:spPr>
          <a:xfrm>
            <a:off x="658368" y="1874520"/>
            <a:ext cx="5212080" cy="1417320"/>
          </a:xfrm>
          <a:prstGeom prst="roundRect">
            <a:avLst>
              <a:gd name="adj" fmla="val 3871"/>
            </a:avLst>
          </a:prstGeom>
          <a:solidFill>
            <a:srgbClr val="F7F8F9"/>
          </a:solidFill>
          <a:ln w="12700">
            <a:solidFill>
              <a:srgbClr val="D9E3E7"/>
            </a:solidFill>
            <a:prstDash val="solid"/>
          </a:ln>
        </p:spPr>
      </p:sp>
      <p:sp>
        <p:nvSpPr>
          <p:cNvPr id="7" name="Shape 5"/>
          <p:cNvSpPr/>
          <p:nvPr/>
        </p:nvSpPr>
        <p:spPr>
          <a:xfrm>
            <a:off x="859536" y="2057400"/>
            <a:ext cx="530352" cy="292608"/>
          </a:xfrm>
          <a:prstGeom prst="roundRect">
            <a:avLst>
              <a:gd name="adj" fmla="val 18750"/>
            </a:avLst>
          </a:prstGeom>
          <a:solidFill>
            <a:srgbClr val="0C8B83"/>
          </a:solidFill>
          <a:ln w="12700">
            <a:solidFill>
              <a:srgbClr val="0C8B83"/>
            </a:solidFill>
            <a:prstDash val="solid"/>
          </a:ln>
        </p:spPr>
      </p:sp>
      <p:sp>
        <p:nvSpPr>
          <p:cNvPr id="8" name="Text 6"/>
          <p:cNvSpPr/>
          <p:nvPr/>
        </p:nvSpPr>
        <p:spPr>
          <a:xfrm>
            <a:off x="914400"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01</a:t>
            </a:r>
            <a:endParaRPr lang="en-US" sz="650" dirty="0"/>
          </a:p>
        </p:txBody>
      </p:sp>
      <p:sp>
        <p:nvSpPr>
          <p:cNvPr id="9" name="Text 7"/>
          <p:cNvSpPr/>
          <p:nvPr/>
        </p:nvSpPr>
        <p:spPr>
          <a:xfrm>
            <a:off x="877824"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Explain forklift stability, load center and center-of-gravity basics</a:t>
            </a:r>
            <a:endParaRPr lang="en-US" sz="1450" dirty="0"/>
          </a:p>
        </p:txBody>
      </p:sp>
      <p:sp>
        <p:nvSpPr>
          <p:cNvPr id="10" name="Shape 8"/>
          <p:cNvSpPr/>
          <p:nvPr/>
        </p:nvSpPr>
        <p:spPr>
          <a:xfrm>
            <a:off x="6080760" y="1874520"/>
            <a:ext cx="5212080" cy="1417320"/>
          </a:xfrm>
          <a:prstGeom prst="roundRect">
            <a:avLst>
              <a:gd name="adj" fmla="val 3871"/>
            </a:avLst>
          </a:prstGeom>
          <a:solidFill>
            <a:srgbClr val="F4F8F8"/>
          </a:solidFill>
          <a:ln w="12700">
            <a:solidFill>
              <a:srgbClr val="D9E3E7"/>
            </a:solidFill>
            <a:prstDash val="solid"/>
          </a:ln>
        </p:spPr>
      </p:sp>
      <p:sp>
        <p:nvSpPr>
          <p:cNvPr id="11" name="Shape 9"/>
          <p:cNvSpPr/>
          <p:nvPr/>
        </p:nvSpPr>
        <p:spPr>
          <a:xfrm>
            <a:off x="6281928" y="2057400"/>
            <a:ext cx="530352" cy="292608"/>
          </a:xfrm>
          <a:prstGeom prst="roundRect">
            <a:avLst>
              <a:gd name="adj" fmla="val 18750"/>
            </a:avLst>
          </a:prstGeom>
          <a:solidFill>
            <a:srgbClr val="F0B64A"/>
          </a:solidFill>
          <a:ln w="12700">
            <a:solidFill>
              <a:srgbClr val="F0B64A"/>
            </a:solidFill>
            <a:prstDash val="solid"/>
          </a:ln>
        </p:spPr>
      </p:sp>
      <p:sp>
        <p:nvSpPr>
          <p:cNvPr id="12" name="Text 10"/>
          <p:cNvSpPr/>
          <p:nvPr/>
        </p:nvSpPr>
        <p:spPr>
          <a:xfrm>
            <a:off x="6336792"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02</a:t>
            </a:r>
            <a:endParaRPr lang="en-US" sz="650" dirty="0"/>
          </a:p>
        </p:txBody>
      </p:sp>
      <p:sp>
        <p:nvSpPr>
          <p:cNvPr id="13" name="Text 11"/>
          <p:cNvSpPr/>
          <p:nvPr/>
        </p:nvSpPr>
        <p:spPr>
          <a:xfrm>
            <a:off x="6300216"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Use safe travel, visibility, pedestrian and dock practices</a:t>
            </a:r>
            <a:endParaRPr lang="en-US" sz="1450" dirty="0"/>
          </a:p>
        </p:txBody>
      </p:sp>
      <p:sp>
        <p:nvSpPr>
          <p:cNvPr id="14" name="Shape 12"/>
          <p:cNvSpPr/>
          <p:nvPr/>
        </p:nvSpPr>
        <p:spPr>
          <a:xfrm>
            <a:off x="658368" y="3794760"/>
            <a:ext cx="5212080" cy="1417320"/>
          </a:xfrm>
          <a:prstGeom prst="roundRect">
            <a:avLst>
              <a:gd name="adj" fmla="val 3871"/>
            </a:avLst>
          </a:prstGeom>
          <a:solidFill>
            <a:srgbClr val="F7F8F9"/>
          </a:solidFill>
          <a:ln w="12700">
            <a:solidFill>
              <a:srgbClr val="D9E3E7"/>
            </a:solidFill>
            <a:prstDash val="solid"/>
          </a:ln>
        </p:spPr>
      </p:sp>
      <p:sp>
        <p:nvSpPr>
          <p:cNvPr id="15" name="Shape 13"/>
          <p:cNvSpPr/>
          <p:nvPr/>
        </p:nvSpPr>
        <p:spPr>
          <a:xfrm>
            <a:off x="859536" y="3977640"/>
            <a:ext cx="530352" cy="292608"/>
          </a:xfrm>
          <a:prstGeom prst="roundRect">
            <a:avLst>
              <a:gd name="adj" fmla="val 18750"/>
            </a:avLst>
          </a:prstGeom>
          <a:solidFill>
            <a:srgbClr val="0C8B83"/>
          </a:solidFill>
          <a:ln w="12700">
            <a:solidFill>
              <a:srgbClr val="0C8B83"/>
            </a:solidFill>
            <a:prstDash val="solid"/>
          </a:ln>
        </p:spPr>
      </p:sp>
      <p:sp>
        <p:nvSpPr>
          <p:cNvPr id="16" name="Text 14"/>
          <p:cNvSpPr/>
          <p:nvPr/>
        </p:nvSpPr>
        <p:spPr>
          <a:xfrm>
            <a:off x="914400"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03</a:t>
            </a:r>
            <a:endParaRPr lang="en-US" sz="650" dirty="0"/>
          </a:p>
        </p:txBody>
      </p:sp>
      <p:sp>
        <p:nvSpPr>
          <p:cNvPr id="17" name="Text 15"/>
          <p:cNvSpPr/>
          <p:nvPr/>
        </p:nvSpPr>
        <p:spPr>
          <a:xfrm>
            <a:off x="877824"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Recognize truck-specific and workplace-specific hazards</a:t>
            </a:r>
            <a:endParaRPr lang="en-US" sz="1450" dirty="0"/>
          </a:p>
        </p:txBody>
      </p:sp>
      <p:sp>
        <p:nvSpPr>
          <p:cNvPr id="18" name="Shape 16"/>
          <p:cNvSpPr/>
          <p:nvPr/>
        </p:nvSpPr>
        <p:spPr>
          <a:xfrm>
            <a:off x="6080760" y="3794760"/>
            <a:ext cx="5212080" cy="1417320"/>
          </a:xfrm>
          <a:prstGeom prst="roundRect">
            <a:avLst>
              <a:gd name="adj" fmla="val 3871"/>
            </a:avLst>
          </a:prstGeom>
          <a:solidFill>
            <a:srgbClr val="F4F8F8"/>
          </a:solidFill>
          <a:ln w="12700">
            <a:solidFill>
              <a:srgbClr val="D9E3E7"/>
            </a:solidFill>
            <a:prstDash val="solid"/>
          </a:ln>
        </p:spPr>
      </p:sp>
      <p:sp>
        <p:nvSpPr>
          <p:cNvPr id="19" name="Shape 17"/>
          <p:cNvSpPr/>
          <p:nvPr/>
        </p:nvSpPr>
        <p:spPr>
          <a:xfrm>
            <a:off x="6281928" y="3977640"/>
            <a:ext cx="530352" cy="292608"/>
          </a:xfrm>
          <a:prstGeom prst="roundRect">
            <a:avLst>
              <a:gd name="adj" fmla="val 18750"/>
            </a:avLst>
          </a:prstGeom>
          <a:solidFill>
            <a:srgbClr val="F0B64A"/>
          </a:solidFill>
          <a:ln w="12700">
            <a:solidFill>
              <a:srgbClr val="F0B64A"/>
            </a:solidFill>
            <a:prstDash val="solid"/>
          </a:ln>
        </p:spPr>
      </p:sp>
      <p:sp>
        <p:nvSpPr>
          <p:cNvPr id="20" name="Text 18"/>
          <p:cNvSpPr/>
          <p:nvPr/>
        </p:nvSpPr>
        <p:spPr>
          <a:xfrm>
            <a:off x="6336792"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04</a:t>
            </a:r>
            <a:endParaRPr lang="en-US" sz="650" dirty="0"/>
          </a:p>
        </p:txBody>
      </p:sp>
      <p:sp>
        <p:nvSpPr>
          <p:cNvPr id="21" name="Text 19"/>
          <p:cNvSpPr/>
          <p:nvPr/>
        </p:nvSpPr>
        <p:spPr>
          <a:xfrm>
            <a:off x="6300216"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Understand OSHA requirements for practical training, evaluation, refresher training and certification</a:t>
            </a:r>
            <a:endParaRPr lang="en-US" sz="145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3 / 17</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1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Forklifts are not cars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Start with what the employee is exposed to.</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Rear-wheel steering changes how the back end swings.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 high center of gravity and narrow stability triangle make tip-over possible.</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Loads change steering, braking, visibility and stability.</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4 / 17</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2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Pre-use inspection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Inspect tires, forks, mast, chains, hydraulics, controls, horn, brakes, lights and safety devices as applicable.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Remove unsafe trucks from service.</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Know battery/LP/fuel hazards and charging/refueling rules.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5 / 17</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3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Load handling</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Know capacity plate limits and attachments.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Center and secure the load; tilt only as needed.</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Travel with the load low enough for stability and visibility.</a:t>
            </a:r>
            <a:endParaRPr lang="en-US" sz="1420" dirty="0"/>
          </a:p>
        </p:txBody>
      </p:sp>
      <p:sp>
        <p:nvSpPr>
          <p:cNvPr id="12" name="Shape 10"/>
          <p:cNvSpPr/>
          <p:nvPr/>
        </p:nvSpPr>
        <p:spPr>
          <a:xfrm>
            <a:off x="731520" y="4160520"/>
            <a:ext cx="73152" cy="73152"/>
          </a:xfrm>
          <a:prstGeom prst="ellipse">
            <a:avLst/>
          </a:prstGeom>
          <a:solidFill>
            <a:srgbClr val="F0B64A"/>
          </a:solidFill>
          <a:ln w="12700">
            <a:solidFill>
              <a:srgbClr val="F0B64A"/>
            </a:solidFill>
            <a:prstDash val="solid"/>
          </a:ln>
        </p:spPr>
      </p:sp>
      <p:sp>
        <p:nvSpPr>
          <p:cNvPr id="13" name="Text 11"/>
          <p:cNvSpPr/>
          <p:nvPr/>
        </p:nvSpPr>
        <p:spPr>
          <a:xfrm>
            <a:off x="932688" y="404164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Never raise or transport people on forks unless using an approved personnel platform and procedure.</a:t>
            </a:r>
            <a:endParaRPr lang="en-US" sz="1420" dirty="0"/>
          </a:p>
        </p:txBody>
      </p:sp>
      <p:sp>
        <p:nvSpPr>
          <p:cNvPr id="14" name="Shape 12"/>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5" name="Text 13"/>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6" name="Text 14"/>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7" name="Text 15"/>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8" name="Text 16"/>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9" name="Text 17"/>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20" name="Text 18"/>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21" name="Text 19"/>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6 / 17</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4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Travel and visibility</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Look in the direction of travel; travel in reverse when the load blocks the view unless site rules specify another safe method.</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Slow at intersections, blind corners and wet/uneven surfaces.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Maintain clearances from edges, racks, doorways and overhead hazards.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7 / 17</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5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Pedestrians, docks and trailers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Separate pedestrian routes where feasible.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Sound the horn at cross aisles and obstructed locations per site rules.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Verify dock plates, trailer restraint/chocks and floor capacity before entry.</a:t>
            </a:r>
            <a:endParaRPr lang="en-US" sz="1420" dirty="0"/>
          </a:p>
        </p:txBody>
      </p:sp>
      <p:sp>
        <p:nvSpPr>
          <p:cNvPr id="12" name="Shape 10"/>
          <p:cNvSpPr/>
          <p:nvPr/>
        </p:nvSpPr>
        <p:spPr>
          <a:xfrm>
            <a:off x="731520" y="4160520"/>
            <a:ext cx="73152" cy="73152"/>
          </a:xfrm>
          <a:prstGeom prst="ellipse">
            <a:avLst/>
          </a:prstGeom>
          <a:solidFill>
            <a:srgbClr val="F0B64A"/>
          </a:solidFill>
          <a:ln w="12700">
            <a:solidFill>
              <a:srgbClr val="F0B64A"/>
            </a:solidFill>
            <a:prstDash val="solid"/>
          </a:ln>
        </p:spPr>
      </p:sp>
      <p:sp>
        <p:nvSpPr>
          <p:cNvPr id="13" name="Text 11"/>
          <p:cNvSpPr/>
          <p:nvPr/>
        </p:nvSpPr>
        <p:spPr>
          <a:xfrm>
            <a:off x="932688" y="404164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Never allow people under elevated forks or loads.</a:t>
            </a:r>
            <a:endParaRPr lang="en-US" sz="1420" dirty="0"/>
          </a:p>
        </p:txBody>
      </p:sp>
      <p:sp>
        <p:nvSpPr>
          <p:cNvPr id="14" name="Shape 12"/>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5" name="Text 13"/>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6" name="Text 14"/>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7" name="Text 15"/>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8" name="Text 16"/>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9" name="Text 17"/>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20" name="Text 18"/>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21" name="Text 19"/>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8 / 17</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6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Training and evaluation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Formal instruction must be combined with practical training and workplace evaluation.</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Operators need refresher training after unsafe operation, an accident/near miss, unsafe evaluation, different truck assignment, or workplace change.</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Operator performance must be evaluated at least once every three years.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9 / 17</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21792" y="493776"/>
            <a:ext cx="5120640" cy="201168"/>
          </a:xfrm>
          <a:prstGeom prst="rect">
            <a:avLst/>
          </a:prstGeom>
          <a:noFill/>
          <a:ln/>
        </p:spPr>
        <p:txBody>
          <a:bodyPr wrap="square" lIns="0" tIns="0" rIns="0" bIns="0" rtlCol="0" anchor="ctr"/>
          <a:lstStyle/>
          <a:p>
            <a:pPr indent="0" marL="0">
              <a:buNone/>
            </a:pPr>
            <a:r>
              <a:rPr lang="en-US" sz="800" b="1" spc="140" kern="0" dirty="0">
                <a:solidFill>
                  <a:srgbClr val="7FE1D9"/>
                </a:solidFill>
                <a:latin typeface="Arial" pitchFamily="34" charset="0"/>
                <a:ea typeface="Arial" pitchFamily="34" charset="-122"/>
                <a:cs typeface="Arial" pitchFamily="34" charset="-120"/>
              </a:rPr>
              <a:t>STOP-WORK / RED-FLAG CONDITIONS</a:t>
            </a:r>
            <a:endParaRPr lang="en-US" sz="800" dirty="0"/>
          </a:p>
        </p:txBody>
      </p:sp>
      <p:sp>
        <p:nvSpPr>
          <p:cNvPr id="3" name="Text 1"/>
          <p:cNvSpPr/>
          <p:nvPr/>
        </p:nvSpPr>
        <p:spPr>
          <a:xfrm>
            <a:off x="621792" y="987552"/>
            <a:ext cx="9966960" cy="676656"/>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These are the moments to slow down and regain control.</a:t>
            </a:r>
            <a:endParaRPr lang="en-US" sz="3000" dirty="0"/>
          </a:p>
        </p:txBody>
      </p:sp>
      <p:sp>
        <p:nvSpPr>
          <p:cNvPr id="4" name="Shape 2"/>
          <p:cNvSpPr/>
          <p:nvPr/>
        </p:nvSpPr>
        <p:spPr>
          <a:xfrm>
            <a:off x="658368" y="2057400"/>
            <a:ext cx="5340096" cy="1463040"/>
          </a:xfrm>
          <a:prstGeom prst="roundRect">
            <a:avLst>
              <a:gd name="adj" fmla="val 3750"/>
            </a:avLst>
          </a:prstGeom>
          <a:solidFill>
            <a:srgbClr val="0E1D27"/>
          </a:solidFill>
          <a:ln w="17780">
            <a:solidFill>
              <a:srgbClr val="D84F4F"/>
            </a:solidFill>
            <a:prstDash val="solid"/>
          </a:ln>
        </p:spPr>
      </p:sp>
      <p:sp>
        <p:nvSpPr>
          <p:cNvPr id="5" name="Text 3"/>
          <p:cNvSpPr/>
          <p:nvPr/>
        </p:nvSpPr>
        <p:spPr>
          <a:xfrm>
            <a:off x="914400" y="2276856"/>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01</a:t>
            </a:r>
            <a:endParaRPr lang="en-US" sz="800" dirty="0"/>
          </a:p>
        </p:txBody>
      </p:sp>
      <p:sp>
        <p:nvSpPr>
          <p:cNvPr id="6" name="Text 4"/>
          <p:cNvSpPr/>
          <p:nvPr/>
        </p:nvSpPr>
        <p:spPr>
          <a:xfrm>
            <a:off x="1408176"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Capacity plate is unreadable or attachment changes capacity</a:t>
            </a:r>
            <a:endParaRPr lang="en-US" sz="1500" dirty="0"/>
          </a:p>
        </p:txBody>
      </p:sp>
      <p:sp>
        <p:nvSpPr>
          <p:cNvPr id="7" name="Shape 5"/>
          <p:cNvSpPr/>
          <p:nvPr/>
        </p:nvSpPr>
        <p:spPr>
          <a:xfrm>
            <a:off x="6172200" y="2057400"/>
            <a:ext cx="5340096" cy="1463040"/>
          </a:xfrm>
          <a:prstGeom prst="roundRect">
            <a:avLst>
              <a:gd name="adj" fmla="val 3750"/>
            </a:avLst>
          </a:prstGeom>
          <a:solidFill>
            <a:srgbClr val="0E1D27"/>
          </a:solidFill>
          <a:ln w="17780">
            <a:solidFill>
              <a:srgbClr val="F0B64A"/>
            </a:solidFill>
            <a:prstDash val="solid"/>
          </a:ln>
        </p:spPr>
      </p:sp>
      <p:sp>
        <p:nvSpPr>
          <p:cNvPr id="8" name="Text 6"/>
          <p:cNvSpPr/>
          <p:nvPr/>
        </p:nvSpPr>
        <p:spPr>
          <a:xfrm>
            <a:off x="6428232" y="2276856"/>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02</a:t>
            </a:r>
            <a:endParaRPr lang="en-US" sz="800" dirty="0"/>
          </a:p>
        </p:txBody>
      </p:sp>
      <p:sp>
        <p:nvSpPr>
          <p:cNvPr id="9" name="Text 7"/>
          <p:cNvSpPr/>
          <p:nvPr/>
        </p:nvSpPr>
        <p:spPr>
          <a:xfrm>
            <a:off x="6922008"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Load blocks view and operator continues forward blindly</a:t>
            </a:r>
            <a:endParaRPr lang="en-US" sz="1500" dirty="0"/>
          </a:p>
        </p:txBody>
      </p:sp>
      <p:sp>
        <p:nvSpPr>
          <p:cNvPr id="10" name="Shape 8"/>
          <p:cNvSpPr/>
          <p:nvPr/>
        </p:nvSpPr>
        <p:spPr>
          <a:xfrm>
            <a:off x="658368" y="3959352"/>
            <a:ext cx="5340096" cy="1463040"/>
          </a:xfrm>
          <a:prstGeom prst="roundRect">
            <a:avLst>
              <a:gd name="adj" fmla="val 3750"/>
            </a:avLst>
          </a:prstGeom>
          <a:solidFill>
            <a:srgbClr val="0E1D27"/>
          </a:solidFill>
          <a:ln w="17780">
            <a:solidFill>
              <a:srgbClr val="D84F4F"/>
            </a:solidFill>
            <a:prstDash val="solid"/>
          </a:ln>
        </p:spPr>
      </p:sp>
      <p:sp>
        <p:nvSpPr>
          <p:cNvPr id="11" name="Text 9"/>
          <p:cNvSpPr/>
          <p:nvPr/>
        </p:nvSpPr>
        <p:spPr>
          <a:xfrm>
            <a:off x="914400" y="4178808"/>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03</a:t>
            </a:r>
            <a:endParaRPr lang="en-US" sz="800" dirty="0"/>
          </a:p>
        </p:txBody>
      </p:sp>
      <p:sp>
        <p:nvSpPr>
          <p:cNvPr id="12" name="Text 10"/>
          <p:cNvSpPr/>
          <p:nvPr/>
        </p:nvSpPr>
        <p:spPr>
          <a:xfrm>
            <a:off x="1408176"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Pedestrian enters the truck path without eye contact or separation</a:t>
            </a:r>
            <a:endParaRPr lang="en-US" sz="1500" dirty="0"/>
          </a:p>
        </p:txBody>
      </p:sp>
      <p:sp>
        <p:nvSpPr>
          <p:cNvPr id="13" name="Shape 11"/>
          <p:cNvSpPr/>
          <p:nvPr/>
        </p:nvSpPr>
        <p:spPr>
          <a:xfrm>
            <a:off x="6172200" y="3959352"/>
            <a:ext cx="5340096" cy="1463040"/>
          </a:xfrm>
          <a:prstGeom prst="roundRect">
            <a:avLst>
              <a:gd name="adj" fmla="val 3750"/>
            </a:avLst>
          </a:prstGeom>
          <a:solidFill>
            <a:srgbClr val="0E1D27"/>
          </a:solidFill>
          <a:ln w="17780">
            <a:solidFill>
              <a:srgbClr val="F0B64A"/>
            </a:solidFill>
            <a:prstDash val="solid"/>
          </a:ln>
        </p:spPr>
      </p:sp>
      <p:sp>
        <p:nvSpPr>
          <p:cNvPr id="14" name="Text 12"/>
          <p:cNvSpPr/>
          <p:nvPr/>
        </p:nvSpPr>
        <p:spPr>
          <a:xfrm>
            <a:off x="6428232" y="4178808"/>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04</a:t>
            </a:r>
            <a:endParaRPr lang="en-US" sz="800" dirty="0"/>
          </a:p>
        </p:txBody>
      </p:sp>
      <p:sp>
        <p:nvSpPr>
          <p:cNvPr id="15" name="Text 13"/>
          <p:cNvSpPr/>
          <p:nvPr/>
        </p:nvSpPr>
        <p:spPr>
          <a:xfrm>
            <a:off x="6922008"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Truck has brake, steering, fork, tire or hydraulic defects</a:t>
            </a:r>
            <a:endParaRPr lang="en-US" sz="150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10 / 17</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SCENARIO DISCUSSION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would you do next?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Give the group 30-60 seconds before revealing the recommended response.</a:t>
            </a:r>
            <a:endParaRPr lang="en-US" sz="1150" dirty="0"/>
          </a:p>
        </p:txBody>
      </p:sp>
      <p:sp>
        <p:nvSpPr>
          <p:cNvPr id="6" name="Shape 4"/>
          <p:cNvSpPr/>
          <p:nvPr/>
        </p:nvSpPr>
        <p:spPr>
          <a:xfrm>
            <a:off x="658368" y="1828800"/>
            <a:ext cx="7040880" cy="2423160"/>
          </a:xfrm>
          <a:prstGeom prst="roundRect">
            <a:avLst>
              <a:gd name="adj" fmla="val 2642"/>
            </a:avLst>
          </a:prstGeom>
          <a:solidFill>
            <a:srgbClr val="F2F6F7"/>
          </a:solidFill>
          <a:ln w="12700">
            <a:solidFill>
              <a:srgbClr val="D9E3E7"/>
            </a:solidFill>
            <a:prstDash val="solid"/>
          </a:ln>
        </p:spPr>
      </p:sp>
      <p:sp>
        <p:nvSpPr>
          <p:cNvPr id="7" name="Text 5"/>
          <p:cNvSpPr/>
          <p:nvPr/>
        </p:nvSpPr>
        <p:spPr>
          <a:xfrm>
            <a:off x="987552" y="2240280"/>
            <a:ext cx="6355080" cy="1417320"/>
          </a:xfrm>
          <a:prstGeom prst="rect">
            <a:avLst/>
          </a:prstGeom>
          <a:noFill/>
          <a:ln/>
        </p:spPr>
        <p:txBody>
          <a:bodyPr wrap="square" lIns="0" tIns="0" rIns="0" bIns="0" rtlCol="0" anchor="ctr"/>
          <a:lstStyle/>
          <a:p>
            <a:pPr indent="0" marL="0">
              <a:buNone/>
            </a:pPr>
            <a:r>
              <a:rPr lang="en-US" sz="1800" b="1" dirty="0">
                <a:solidFill>
                  <a:srgbClr val="071018"/>
                </a:solidFill>
                <a:latin typeface="Arial" pitchFamily="34" charset="0"/>
                <a:ea typeface="Arial" pitchFamily="34" charset="-122"/>
                <a:cs typeface="Arial" pitchFamily="34" charset="-120"/>
              </a:rPr>
              <a:t>A loaded forklift is approaching a blind intersection while a pedestrian is walking in the cross aisle. What should the operator do?</a:t>
            </a:r>
            <a:endParaRPr lang="en-US" sz="1800" dirty="0"/>
          </a:p>
        </p:txBody>
      </p:sp>
      <p:sp>
        <p:nvSpPr>
          <p:cNvPr id="8" name="Shape 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9" name="Text 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DISCUSS</a:t>
            </a:r>
            <a:endParaRPr lang="en-US" sz="700" dirty="0"/>
          </a:p>
        </p:txBody>
      </p:sp>
      <p:sp>
        <p:nvSpPr>
          <p:cNvPr id="10" name="Text 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1" name="Text 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hazard?</a:t>
            </a:r>
            <a:endParaRPr lang="en-US" sz="1070" dirty="0"/>
          </a:p>
        </p:txBody>
      </p:sp>
      <p:sp>
        <p:nvSpPr>
          <p:cNvPr id="12" name="Text 1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3" name="Text 1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is missing?</a:t>
            </a:r>
            <a:endParaRPr lang="en-US" sz="1070" dirty="0"/>
          </a:p>
        </p:txBody>
      </p:sp>
      <p:sp>
        <p:nvSpPr>
          <p:cNvPr id="14" name="Text 1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5" name="Text 1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safest next action?</a:t>
            </a:r>
            <a:endParaRPr lang="en-US" sz="1070" dirty="0"/>
          </a:p>
        </p:txBody>
      </p:sp>
      <p:sp>
        <p:nvSpPr>
          <p:cNvPr id="16" name="Text 14"/>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04</a:t>
            </a:r>
            <a:endParaRPr lang="en-US" sz="700" dirty="0"/>
          </a:p>
        </p:txBody>
      </p:sp>
      <p:sp>
        <p:nvSpPr>
          <p:cNvPr id="17" name="Text 15"/>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our site rule?</a:t>
            </a:r>
            <a:endParaRPr lang="en-US" sz="1070" dirty="0"/>
          </a:p>
        </p:txBody>
      </p:sp>
      <p:sp>
        <p:nvSpPr>
          <p:cNvPr id="18" name="Text 16"/>
          <p:cNvSpPr/>
          <p:nvPr/>
        </p:nvSpPr>
        <p:spPr>
          <a:xfrm>
            <a:off x="822960" y="4690872"/>
            <a:ext cx="2011680" cy="182880"/>
          </a:xfrm>
          <a:prstGeom prst="rect">
            <a:avLst/>
          </a:prstGeom>
          <a:noFill/>
          <a:ln/>
        </p:spPr>
        <p:txBody>
          <a:bodyPr wrap="square" lIns="0" tIns="0" rIns="0" bIns="0" rtlCol="0" anchor="ctr"/>
          <a:lstStyle/>
          <a:p>
            <a:pPr indent="0" marL="0">
              <a:buNone/>
            </a:pPr>
            <a:r>
              <a:rPr lang="en-US" sz="700" b="1" spc="110" kern="0" dirty="0">
                <a:solidFill>
                  <a:srgbClr val="0C8B83"/>
                </a:solidFill>
                <a:latin typeface="Arial" pitchFamily="34" charset="0"/>
                <a:ea typeface="Arial" pitchFamily="34" charset="-122"/>
                <a:cs typeface="Arial" pitchFamily="34" charset="-120"/>
              </a:rPr>
              <a:t>RECOMMENDED RESPONSE</a:t>
            </a:r>
            <a:endParaRPr lang="en-US" sz="700" dirty="0"/>
          </a:p>
        </p:txBody>
      </p:sp>
      <p:sp>
        <p:nvSpPr>
          <p:cNvPr id="19" name="Text 17"/>
          <p:cNvSpPr/>
          <p:nvPr/>
        </p:nvSpPr>
        <p:spPr>
          <a:xfrm>
            <a:off x="822960" y="4992624"/>
            <a:ext cx="6903720" cy="713232"/>
          </a:xfrm>
          <a:prstGeom prst="rect">
            <a:avLst/>
          </a:prstGeom>
          <a:noFill/>
          <a:ln/>
        </p:spPr>
        <p:txBody>
          <a:bodyPr wrap="square" lIns="0" tIns="0" rIns="0" bIns="0" rtlCol="0" anchor="ctr"/>
          <a:lstStyle/>
          <a:p>
            <a:pPr indent="0" marL="0">
              <a:buNone/>
            </a:pPr>
            <a:r>
              <a:rPr lang="en-US" sz="1250" dirty="0">
                <a:solidFill>
                  <a:srgbClr val="324A56"/>
                </a:solidFill>
                <a:latin typeface="Arial" pitchFamily="34" charset="0"/>
                <a:ea typeface="Arial" pitchFamily="34" charset="-122"/>
                <a:cs typeface="Arial" pitchFamily="34" charset="-120"/>
              </a:rPr>
              <a:t>Slow or stop as needed, sound the horn per site rules, maintain control and proceed only after the path is clear and pedestrian separation is established.</a:t>
            </a:r>
            <a:endParaRPr lang="en-US" sz="125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11 / 17</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SITE-SPECIFIC APPLICATION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This is where generic training becomes your program.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Replace examples with your actual equipment, procedures, hazards and expectations.</a:t>
            </a:r>
            <a:endParaRPr lang="en-US" sz="1150" dirty="0"/>
          </a:p>
        </p:txBody>
      </p:sp>
      <p:sp>
        <p:nvSpPr>
          <p:cNvPr id="6" name="Shape 4"/>
          <p:cNvSpPr/>
          <p:nvPr/>
        </p:nvSpPr>
        <p:spPr>
          <a:xfrm>
            <a:off x="685800" y="1828800"/>
            <a:ext cx="6903720" cy="621792"/>
          </a:xfrm>
          <a:prstGeom prst="roundRect">
            <a:avLst>
              <a:gd name="adj" fmla="val 5882"/>
            </a:avLst>
          </a:prstGeom>
          <a:solidFill>
            <a:srgbClr val="F2F6F7"/>
          </a:solidFill>
          <a:ln w="12700">
            <a:solidFill>
              <a:srgbClr val="D9E3E7"/>
            </a:solidFill>
            <a:prstDash val="solid"/>
          </a:ln>
        </p:spPr>
      </p:sp>
      <p:sp>
        <p:nvSpPr>
          <p:cNvPr id="7" name="Shape 5"/>
          <p:cNvSpPr/>
          <p:nvPr/>
        </p:nvSpPr>
        <p:spPr>
          <a:xfrm>
            <a:off x="896112" y="1975104"/>
            <a:ext cx="310896" cy="310896"/>
          </a:xfrm>
          <a:prstGeom prst="roundRect">
            <a:avLst>
              <a:gd name="adj" fmla="val 11765"/>
            </a:avLst>
          </a:prstGeom>
          <a:solidFill>
            <a:srgbClr val="0C8B83"/>
          </a:solidFill>
          <a:ln w="12700">
            <a:solidFill>
              <a:srgbClr val="0C8B83"/>
            </a:solidFill>
            <a:prstDash val="solid"/>
          </a:ln>
        </p:spPr>
      </p:sp>
      <p:sp>
        <p:nvSpPr>
          <p:cNvPr id="8" name="Text 6"/>
          <p:cNvSpPr/>
          <p:nvPr/>
        </p:nvSpPr>
        <p:spPr>
          <a:xfrm>
            <a:off x="950976" y="2002536"/>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9" name="Text 7"/>
          <p:cNvSpPr/>
          <p:nvPr/>
        </p:nvSpPr>
        <p:spPr>
          <a:xfrm>
            <a:off x="1353312" y="1965960"/>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Train on each truck type actually used and manufacturer instructions</a:t>
            </a:r>
            <a:endParaRPr lang="en-US" sz="1270" dirty="0"/>
          </a:p>
        </p:txBody>
      </p:sp>
      <p:sp>
        <p:nvSpPr>
          <p:cNvPr id="10" name="Shape 8"/>
          <p:cNvSpPr/>
          <p:nvPr/>
        </p:nvSpPr>
        <p:spPr>
          <a:xfrm>
            <a:off x="685800" y="2679192"/>
            <a:ext cx="6903720" cy="621792"/>
          </a:xfrm>
          <a:prstGeom prst="roundRect">
            <a:avLst>
              <a:gd name="adj" fmla="val 5882"/>
            </a:avLst>
          </a:prstGeom>
          <a:solidFill>
            <a:srgbClr val="F8FAFA"/>
          </a:solidFill>
          <a:ln w="12700">
            <a:solidFill>
              <a:srgbClr val="D9E3E7"/>
            </a:solidFill>
            <a:prstDash val="solid"/>
          </a:ln>
        </p:spPr>
      </p:sp>
      <p:sp>
        <p:nvSpPr>
          <p:cNvPr id="11" name="Shape 9"/>
          <p:cNvSpPr/>
          <p:nvPr/>
        </p:nvSpPr>
        <p:spPr>
          <a:xfrm>
            <a:off x="896112" y="2825496"/>
            <a:ext cx="310896" cy="310896"/>
          </a:xfrm>
          <a:prstGeom prst="roundRect">
            <a:avLst>
              <a:gd name="adj" fmla="val 11765"/>
            </a:avLst>
          </a:prstGeom>
          <a:solidFill>
            <a:srgbClr val="0C8B83"/>
          </a:solidFill>
          <a:ln w="12700">
            <a:solidFill>
              <a:srgbClr val="0C8B83"/>
            </a:solidFill>
            <a:prstDash val="solid"/>
          </a:ln>
        </p:spPr>
      </p:sp>
      <p:sp>
        <p:nvSpPr>
          <p:cNvPr id="12" name="Text 10"/>
          <p:cNvSpPr/>
          <p:nvPr/>
        </p:nvSpPr>
        <p:spPr>
          <a:xfrm>
            <a:off x="950976" y="2852928"/>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Text 11"/>
          <p:cNvSpPr/>
          <p:nvPr/>
        </p:nvSpPr>
        <p:spPr>
          <a:xfrm>
            <a:off x="1353312" y="2816352"/>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Review traffic routes, pedestrian controls, ramps, docks, trailers and hazardous areas</a:t>
            </a:r>
            <a:endParaRPr lang="en-US" sz="1270" dirty="0"/>
          </a:p>
        </p:txBody>
      </p:sp>
      <p:sp>
        <p:nvSpPr>
          <p:cNvPr id="14" name="Shape 12"/>
          <p:cNvSpPr/>
          <p:nvPr/>
        </p:nvSpPr>
        <p:spPr>
          <a:xfrm>
            <a:off x="685800" y="3529584"/>
            <a:ext cx="6903720" cy="621792"/>
          </a:xfrm>
          <a:prstGeom prst="roundRect">
            <a:avLst>
              <a:gd name="adj" fmla="val 5882"/>
            </a:avLst>
          </a:prstGeom>
          <a:solidFill>
            <a:srgbClr val="F2F6F7"/>
          </a:solidFill>
          <a:ln w="12700">
            <a:solidFill>
              <a:srgbClr val="D9E3E7"/>
            </a:solidFill>
            <a:prstDash val="solid"/>
          </a:ln>
        </p:spPr>
      </p:sp>
      <p:sp>
        <p:nvSpPr>
          <p:cNvPr id="15" name="Shape 13"/>
          <p:cNvSpPr/>
          <p:nvPr/>
        </p:nvSpPr>
        <p:spPr>
          <a:xfrm>
            <a:off x="896112" y="3675888"/>
            <a:ext cx="310896" cy="310896"/>
          </a:xfrm>
          <a:prstGeom prst="roundRect">
            <a:avLst>
              <a:gd name="adj" fmla="val 11765"/>
            </a:avLst>
          </a:prstGeom>
          <a:solidFill>
            <a:srgbClr val="0C8B83"/>
          </a:solidFill>
          <a:ln w="12700">
            <a:solidFill>
              <a:srgbClr val="0C8B83"/>
            </a:solidFill>
            <a:prstDash val="solid"/>
          </a:ln>
        </p:spPr>
      </p:sp>
      <p:sp>
        <p:nvSpPr>
          <p:cNvPr id="16" name="Text 14"/>
          <p:cNvSpPr/>
          <p:nvPr/>
        </p:nvSpPr>
        <p:spPr>
          <a:xfrm>
            <a:off x="950976" y="3703320"/>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7" name="Text 15"/>
          <p:cNvSpPr/>
          <p:nvPr/>
        </p:nvSpPr>
        <p:spPr>
          <a:xfrm>
            <a:off x="1353312" y="3666744"/>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Conduct hands-on practice under qualified supervision</a:t>
            </a:r>
            <a:endParaRPr lang="en-US" sz="1270" dirty="0"/>
          </a:p>
        </p:txBody>
      </p:sp>
      <p:sp>
        <p:nvSpPr>
          <p:cNvPr id="18" name="Shape 16"/>
          <p:cNvSpPr/>
          <p:nvPr/>
        </p:nvSpPr>
        <p:spPr>
          <a:xfrm>
            <a:off x="685800" y="4379976"/>
            <a:ext cx="6903720" cy="621792"/>
          </a:xfrm>
          <a:prstGeom prst="roundRect">
            <a:avLst>
              <a:gd name="adj" fmla="val 5882"/>
            </a:avLst>
          </a:prstGeom>
          <a:solidFill>
            <a:srgbClr val="F8FAFA"/>
          </a:solidFill>
          <a:ln w="12700">
            <a:solidFill>
              <a:srgbClr val="D9E3E7"/>
            </a:solidFill>
            <a:prstDash val="solid"/>
          </a:ln>
        </p:spPr>
      </p:sp>
      <p:sp>
        <p:nvSpPr>
          <p:cNvPr id="19" name="Shape 17"/>
          <p:cNvSpPr/>
          <p:nvPr/>
        </p:nvSpPr>
        <p:spPr>
          <a:xfrm>
            <a:off x="896112" y="4526280"/>
            <a:ext cx="310896" cy="310896"/>
          </a:xfrm>
          <a:prstGeom prst="roundRect">
            <a:avLst>
              <a:gd name="adj" fmla="val 11765"/>
            </a:avLst>
          </a:prstGeom>
          <a:solidFill>
            <a:srgbClr val="0C8B83"/>
          </a:solidFill>
          <a:ln w="12700">
            <a:solidFill>
              <a:srgbClr val="0C8B83"/>
            </a:solidFill>
            <a:prstDash val="solid"/>
          </a:ln>
        </p:spPr>
      </p:sp>
      <p:sp>
        <p:nvSpPr>
          <p:cNvPr id="20" name="Text 18"/>
          <p:cNvSpPr/>
          <p:nvPr/>
        </p:nvSpPr>
        <p:spPr>
          <a:xfrm>
            <a:off x="950976" y="4553712"/>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1" name="Text 19"/>
          <p:cNvSpPr/>
          <p:nvPr/>
        </p:nvSpPr>
        <p:spPr>
          <a:xfrm>
            <a:off x="1353312" y="4517136"/>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Evaluate the operator in the actual workplace and document training/evaluation</a:t>
            </a:r>
            <a:endParaRPr lang="en-US" sz="1270" dirty="0"/>
          </a:p>
        </p:txBody>
      </p:sp>
      <p:sp>
        <p:nvSpPr>
          <p:cNvPr id="22" name="Shape 2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23" name="Text 2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2C9B74"/>
                </a:solidFill>
                <a:latin typeface="Arial" pitchFamily="34" charset="0"/>
                <a:ea typeface="Arial" pitchFamily="34" charset="-122"/>
                <a:cs typeface="Arial" pitchFamily="34" charset="-120"/>
              </a:rPr>
              <a:t>BEFORE WORK</a:t>
            </a:r>
            <a:endParaRPr lang="en-US" sz="700" dirty="0"/>
          </a:p>
        </p:txBody>
      </p:sp>
      <p:sp>
        <p:nvSpPr>
          <p:cNvPr id="24" name="Text 2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01</a:t>
            </a:r>
            <a:endParaRPr lang="en-US" sz="700" dirty="0"/>
          </a:p>
        </p:txBody>
      </p:sp>
      <p:sp>
        <p:nvSpPr>
          <p:cNvPr id="25" name="Text 2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procedure</a:t>
            </a:r>
            <a:endParaRPr lang="en-US" sz="1070" dirty="0"/>
          </a:p>
        </p:txBody>
      </p:sp>
      <p:sp>
        <p:nvSpPr>
          <p:cNvPr id="26" name="Text 2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02</a:t>
            </a:r>
            <a:endParaRPr lang="en-US" sz="700" dirty="0"/>
          </a:p>
        </p:txBody>
      </p:sp>
      <p:sp>
        <p:nvSpPr>
          <p:cNvPr id="27" name="Text 2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equipment/task</a:t>
            </a:r>
            <a:endParaRPr lang="en-US" sz="1070" dirty="0"/>
          </a:p>
        </p:txBody>
      </p:sp>
      <p:sp>
        <p:nvSpPr>
          <p:cNvPr id="28" name="Text 2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03</a:t>
            </a:r>
            <a:endParaRPr lang="en-US" sz="700" dirty="0"/>
          </a:p>
        </p:txBody>
      </p:sp>
      <p:sp>
        <p:nvSpPr>
          <p:cNvPr id="29" name="Text 2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Confirm questions are answered</a:t>
            </a:r>
            <a:endParaRPr lang="en-US" sz="1070" dirty="0"/>
          </a:p>
        </p:txBody>
      </p:sp>
      <p:sp>
        <p:nvSpPr>
          <p:cNvPr id="30" name="Text 28"/>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04</a:t>
            </a:r>
            <a:endParaRPr lang="en-US" sz="700" dirty="0"/>
          </a:p>
        </p:txBody>
      </p:sp>
      <p:sp>
        <p:nvSpPr>
          <p:cNvPr id="31" name="Text 29"/>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Complete required evaluation</a:t>
            </a:r>
            <a:endParaRPr lang="en-US" sz="107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12 / 17</a:t>
            </a:r>
            <a:endParaRPr lang="en-US" sz="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PRACTICAL / WORKPLACE VERIFICATION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Can the employee apply it?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Written knowledge matters. Safe performance in the real workplace matters more.</a:t>
            </a:r>
            <a:endParaRPr lang="en-US" sz="1150" dirty="0"/>
          </a:p>
        </p:txBody>
      </p:sp>
      <p:sp>
        <p:nvSpPr>
          <p:cNvPr id="6" name="Shape 4"/>
          <p:cNvSpPr/>
          <p:nvPr/>
        </p:nvSpPr>
        <p:spPr>
          <a:xfrm>
            <a:off x="658368" y="1783080"/>
            <a:ext cx="5349240" cy="713232"/>
          </a:xfrm>
          <a:prstGeom prst="roundRect">
            <a:avLst>
              <a:gd name="adj" fmla="val 6410"/>
            </a:avLst>
          </a:prstGeom>
          <a:solidFill>
            <a:srgbClr val="F7F9FA"/>
          </a:solidFill>
          <a:ln w="12700">
            <a:solidFill>
              <a:srgbClr val="D9E3E7"/>
            </a:solidFill>
            <a:prstDash val="solid"/>
          </a:ln>
        </p:spPr>
      </p:sp>
      <p:sp>
        <p:nvSpPr>
          <p:cNvPr id="7" name="Shape 5"/>
          <p:cNvSpPr/>
          <p:nvPr/>
        </p:nvSpPr>
        <p:spPr>
          <a:xfrm>
            <a:off x="868680" y="1984248"/>
            <a:ext cx="228600" cy="228600"/>
          </a:xfrm>
          <a:prstGeom prst="rect">
            <a:avLst/>
          </a:prstGeom>
          <a:solidFill>
            <a:srgbClr val="FFFFFF"/>
          </a:solidFill>
          <a:ln w="16510">
            <a:solidFill>
              <a:srgbClr val="0C8B83"/>
            </a:solidFill>
            <a:prstDash val="solid"/>
          </a:ln>
        </p:spPr>
      </p:sp>
      <p:sp>
        <p:nvSpPr>
          <p:cNvPr id="8" name="Text 6"/>
          <p:cNvSpPr/>
          <p:nvPr/>
        </p:nvSpPr>
        <p:spPr>
          <a:xfrm>
            <a:off x="1225296"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Completes pre-use inspection</a:t>
            </a:r>
            <a:endParaRPr lang="en-US" sz="1150" dirty="0"/>
          </a:p>
        </p:txBody>
      </p:sp>
      <p:sp>
        <p:nvSpPr>
          <p:cNvPr id="9" name="Shape 7"/>
          <p:cNvSpPr/>
          <p:nvPr/>
        </p:nvSpPr>
        <p:spPr>
          <a:xfrm>
            <a:off x="6172200" y="1783080"/>
            <a:ext cx="5349240" cy="713232"/>
          </a:xfrm>
          <a:prstGeom prst="roundRect">
            <a:avLst>
              <a:gd name="adj" fmla="val 6410"/>
            </a:avLst>
          </a:prstGeom>
          <a:solidFill>
            <a:srgbClr val="F7F9FA"/>
          </a:solidFill>
          <a:ln w="12700">
            <a:solidFill>
              <a:srgbClr val="D9E3E7"/>
            </a:solidFill>
            <a:prstDash val="solid"/>
          </a:ln>
        </p:spPr>
      </p:sp>
      <p:sp>
        <p:nvSpPr>
          <p:cNvPr id="10" name="Shape 8"/>
          <p:cNvSpPr/>
          <p:nvPr/>
        </p:nvSpPr>
        <p:spPr>
          <a:xfrm>
            <a:off x="6382512" y="1984248"/>
            <a:ext cx="228600" cy="228600"/>
          </a:xfrm>
          <a:prstGeom prst="rect">
            <a:avLst/>
          </a:prstGeom>
          <a:solidFill>
            <a:srgbClr val="FFFFFF"/>
          </a:solidFill>
          <a:ln w="16510">
            <a:solidFill>
              <a:srgbClr val="0C8B83"/>
            </a:solidFill>
            <a:prstDash val="solid"/>
          </a:ln>
        </p:spPr>
      </p:sp>
      <p:sp>
        <p:nvSpPr>
          <p:cNvPr id="11" name="Text 9"/>
          <p:cNvSpPr/>
          <p:nvPr/>
        </p:nvSpPr>
        <p:spPr>
          <a:xfrm>
            <a:off x="6739128"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Uses seat belt/restraint when provided</a:t>
            </a:r>
            <a:endParaRPr lang="en-US" sz="1150" dirty="0"/>
          </a:p>
        </p:txBody>
      </p:sp>
      <p:sp>
        <p:nvSpPr>
          <p:cNvPr id="12" name="Shape 10"/>
          <p:cNvSpPr/>
          <p:nvPr/>
        </p:nvSpPr>
        <p:spPr>
          <a:xfrm>
            <a:off x="658368" y="2724912"/>
            <a:ext cx="5349240" cy="713232"/>
          </a:xfrm>
          <a:prstGeom prst="roundRect">
            <a:avLst>
              <a:gd name="adj" fmla="val 6410"/>
            </a:avLst>
          </a:prstGeom>
          <a:solidFill>
            <a:srgbClr val="F7F9FA"/>
          </a:solidFill>
          <a:ln w="12700">
            <a:solidFill>
              <a:srgbClr val="D9E3E7"/>
            </a:solidFill>
            <a:prstDash val="solid"/>
          </a:ln>
        </p:spPr>
      </p:sp>
      <p:sp>
        <p:nvSpPr>
          <p:cNvPr id="13" name="Shape 11"/>
          <p:cNvSpPr/>
          <p:nvPr/>
        </p:nvSpPr>
        <p:spPr>
          <a:xfrm>
            <a:off x="868680" y="2926080"/>
            <a:ext cx="228600" cy="228600"/>
          </a:xfrm>
          <a:prstGeom prst="rect">
            <a:avLst/>
          </a:prstGeom>
          <a:solidFill>
            <a:srgbClr val="FFFFFF"/>
          </a:solidFill>
          <a:ln w="16510">
            <a:solidFill>
              <a:srgbClr val="0C8B83"/>
            </a:solidFill>
            <a:prstDash val="solid"/>
          </a:ln>
        </p:spPr>
      </p:sp>
      <p:sp>
        <p:nvSpPr>
          <p:cNvPr id="14" name="Text 12"/>
          <p:cNvSpPr/>
          <p:nvPr/>
        </p:nvSpPr>
        <p:spPr>
          <a:xfrm>
            <a:off x="1225296"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Maintains low stable travel position</a:t>
            </a:r>
            <a:endParaRPr lang="en-US" sz="1150" dirty="0"/>
          </a:p>
        </p:txBody>
      </p:sp>
      <p:sp>
        <p:nvSpPr>
          <p:cNvPr id="15" name="Shape 13"/>
          <p:cNvSpPr/>
          <p:nvPr/>
        </p:nvSpPr>
        <p:spPr>
          <a:xfrm>
            <a:off x="6172200" y="2724912"/>
            <a:ext cx="5349240" cy="713232"/>
          </a:xfrm>
          <a:prstGeom prst="roundRect">
            <a:avLst>
              <a:gd name="adj" fmla="val 6410"/>
            </a:avLst>
          </a:prstGeom>
          <a:solidFill>
            <a:srgbClr val="F7F9FA"/>
          </a:solidFill>
          <a:ln w="12700">
            <a:solidFill>
              <a:srgbClr val="D9E3E7"/>
            </a:solidFill>
            <a:prstDash val="solid"/>
          </a:ln>
        </p:spPr>
      </p:sp>
      <p:sp>
        <p:nvSpPr>
          <p:cNvPr id="16" name="Shape 14"/>
          <p:cNvSpPr/>
          <p:nvPr/>
        </p:nvSpPr>
        <p:spPr>
          <a:xfrm>
            <a:off x="6382512" y="2926080"/>
            <a:ext cx="228600" cy="228600"/>
          </a:xfrm>
          <a:prstGeom prst="rect">
            <a:avLst/>
          </a:prstGeom>
          <a:solidFill>
            <a:srgbClr val="FFFFFF"/>
          </a:solidFill>
          <a:ln w="16510">
            <a:solidFill>
              <a:srgbClr val="0C8B83"/>
            </a:solidFill>
            <a:prstDash val="solid"/>
          </a:ln>
        </p:spPr>
      </p:sp>
      <p:sp>
        <p:nvSpPr>
          <p:cNvPr id="17" name="Text 15"/>
          <p:cNvSpPr/>
          <p:nvPr/>
        </p:nvSpPr>
        <p:spPr>
          <a:xfrm>
            <a:off x="6739128"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Uses safe speed and controlled turns</a:t>
            </a:r>
            <a:endParaRPr lang="en-US" sz="1150" dirty="0"/>
          </a:p>
        </p:txBody>
      </p:sp>
      <p:sp>
        <p:nvSpPr>
          <p:cNvPr id="18" name="Shape 16"/>
          <p:cNvSpPr/>
          <p:nvPr/>
        </p:nvSpPr>
        <p:spPr>
          <a:xfrm>
            <a:off x="658368" y="3666744"/>
            <a:ext cx="5349240" cy="713232"/>
          </a:xfrm>
          <a:prstGeom prst="roundRect">
            <a:avLst>
              <a:gd name="adj" fmla="val 6410"/>
            </a:avLst>
          </a:prstGeom>
          <a:solidFill>
            <a:srgbClr val="F7F9FA"/>
          </a:solidFill>
          <a:ln w="12700">
            <a:solidFill>
              <a:srgbClr val="D9E3E7"/>
            </a:solidFill>
            <a:prstDash val="solid"/>
          </a:ln>
        </p:spPr>
      </p:sp>
      <p:sp>
        <p:nvSpPr>
          <p:cNvPr id="19" name="Shape 17"/>
          <p:cNvSpPr/>
          <p:nvPr/>
        </p:nvSpPr>
        <p:spPr>
          <a:xfrm>
            <a:off x="868680" y="3867912"/>
            <a:ext cx="228600" cy="228600"/>
          </a:xfrm>
          <a:prstGeom prst="rect">
            <a:avLst/>
          </a:prstGeom>
          <a:solidFill>
            <a:srgbClr val="FFFFFF"/>
          </a:solidFill>
          <a:ln w="16510">
            <a:solidFill>
              <a:srgbClr val="0C8B83"/>
            </a:solidFill>
            <a:prstDash val="solid"/>
          </a:ln>
        </p:spPr>
      </p:sp>
      <p:sp>
        <p:nvSpPr>
          <p:cNvPr id="20" name="Text 18"/>
          <p:cNvSpPr/>
          <p:nvPr/>
        </p:nvSpPr>
        <p:spPr>
          <a:xfrm>
            <a:off x="1225296"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Demonstrates safe load pickup/placement</a:t>
            </a:r>
            <a:endParaRPr lang="en-US" sz="1150" dirty="0"/>
          </a:p>
        </p:txBody>
      </p:sp>
      <p:sp>
        <p:nvSpPr>
          <p:cNvPr id="21" name="Shape 19"/>
          <p:cNvSpPr/>
          <p:nvPr/>
        </p:nvSpPr>
        <p:spPr>
          <a:xfrm>
            <a:off x="6172200" y="3666744"/>
            <a:ext cx="5349240" cy="713232"/>
          </a:xfrm>
          <a:prstGeom prst="roundRect">
            <a:avLst>
              <a:gd name="adj" fmla="val 6410"/>
            </a:avLst>
          </a:prstGeom>
          <a:solidFill>
            <a:srgbClr val="F7F9FA"/>
          </a:solidFill>
          <a:ln w="12700">
            <a:solidFill>
              <a:srgbClr val="D9E3E7"/>
            </a:solidFill>
            <a:prstDash val="solid"/>
          </a:ln>
        </p:spPr>
      </p:sp>
      <p:sp>
        <p:nvSpPr>
          <p:cNvPr id="22" name="Shape 20"/>
          <p:cNvSpPr/>
          <p:nvPr/>
        </p:nvSpPr>
        <p:spPr>
          <a:xfrm>
            <a:off x="6382512" y="3867912"/>
            <a:ext cx="228600" cy="228600"/>
          </a:xfrm>
          <a:prstGeom prst="rect">
            <a:avLst/>
          </a:prstGeom>
          <a:solidFill>
            <a:srgbClr val="FFFFFF"/>
          </a:solidFill>
          <a:ln w="16510">
            <a:solidFill>
              <a:srgbClr val="0C8B83"/>
            </a:solidFill>
            <a:prstDash val="solid"/>
          </a:ln>
        </p:spPr>
      </p:sp>
      <p:sp>
        <p:nvSpPr>
          <p:cNvPr id="23" name="Text 21"/>
          <p:cNvSpPr/>
          <p:nvPr/>
        </p:nvSpPr>
        <p:spPr>
          <a:xfrm>
            <a:off x="6739128"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Maintains pedestrian separation and horn use</a:t>
            </a:r>
            <a:endParaRPr lang="en-US" sz="1150" dirty="0"/>
          </a:p>
        </p:txBody>
      </p:sp>
      <p:sp>
        <p:nvSpPr>
          <p:cNvPr id="24" name="Shape 22"/>
          <p:cNvSpPr/>
          <p:nvPr/>
        </p:nvSpPr>
        <p:spPr>
          <a:xfrm>
            <a:off x="658368" y="4608576"/>
            <a:ext cx="5349240" cy="713232"/>
          </a:xfrm>
          <a:prstGeom prst="roundRect">
            <a:avLst>
              <a:gd name="adj" fmla="val 6410"/>
            </a:avLst>
          </a:prstGeom>
          <a:solidFill>
            <a:srgbClr val="F7F9FA"/>
          </a:solidFill>
          <a:ln w="12700">
            <a:solidFill>
              <a:srgbClr val="D9E3E7"/>
            </a:solidFill>
            <a:prstDash val="solid"/>
          </a:ln>
        </p:spPr>
      </p:sp>
      <p:sp>
        <p:nvSpPr>
          <p:cNvPr id="25" name="Shape 23"/>
          <p:cNvSpPr/>
          <p:nvPr/>
        </p:nvSpPr>
        <p:spPr>
          <a:xfrm>
            <a:off x="868680" y="4809744"/>
            <a:ext cx="228600" cy="228600"/>
          </a:xfrm>
          <a:prstGeom prst="rect">
            <a:avLst/>
          </a:prstGeom>
          <a:solidFill>
            <a:srgbClr val="FFFFFF"/>
          </a:solidFill>
          <a:ln w="16510">
            <a:solidFill>
              <a:srgbClr val="0C8B83"/>
            </a:solidFill>
            <a:prstDash val="solid"/>
          </a:ln>
        </p:spPr>
      </p:sp>
      <p:sp>
        <p:nvSpPr>
          <p:cNvPr id="26" name="Text 24"/>
          <p:cNvSpPr/>
          <p:nvPr/>
        </p:nvSpPr>
        <p:spPr>
          <a:xfrm>
            <a:off x="1225296"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Safely approaches docks/ramps/trailers</a:t>
            </a:r>
            <a:endParaRPr lang="en-US" sz="1150" dirty="0"/>
          </a:p>
        </p:txBody>
      </p:sp>
      <p:sp>
        <p:nvSpPr>
          <p:cNvPr id="27" name="Shape 25"/>
          <p:cNvSpPr/>
          <p:nvPr/>
        </p:nvSpPr>
        <p:spPr>
          <a:xfrm>
            <a:off x="6172200" y="4608576"/>
            <a:ext cx="5349240" cy="713232"/>
          </a:xfrm>
          <a:prstGeom prst="roundRect">
            <a:avLst>
              <a:gd name="adj" fmla="val 6410"/>
            </a:avLst>
          </a:prstGeom>
          <a:solidFill>
            <a:srgbClr val="F7F9FA"/>
          </a:solidFill>
          <a:ln w="12700">
            <a:solidFill>
              <a:srgbClr val="D9E3E7"/>
            </a:solidFill>
            <a:prstDash val="solid"/>
          </a:ln>
        </p:spPr>
      </p:sp>
      <p:sp>
        <p:nvSpPr>
          <p:cNvPr id="28" name="Shape 26"/>
          <p:cNvSpPr/>
          <p:nvPr/>
        </p:nvSpPr>
        <p:spPr>
          <a:xfrm>
            <a:off x="6382512" y="4809744"/>
            <a:ext cx="228600" cy="228600"/>
          </a:xfrm>
          <a:prstGeom prst="rect">
            <a:avLst/>
          </a:prstGeom>
          <a:solidFill>
            <a:srgbClr val="FFFFFF"/>
          </a:solidFill>
          <a:ln w="16510">
            <a:solidFill>
              <a:srgbClr val="0C8B83"/>
            </a:solidFill>
            <a:prstDash val="solid"/>
          </a:ln>
        </p:spPr>
      </p:sp>
      <p:sp>
        <p:nvSpPr>
          <p:cNvPr id="29" name="Text 27"/>
          <p:cNvSpPr/>
          <p:nvPr/>
        </p:nvSpPr>
        <p:spPr>
          <a:xfrm>
            <a:off x="6739128"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Parks truck with forks lowered and controls neutralized</a:t>
            </a:r>
            <a:endParaRPr lang="en-US" sz="1150" dirty="0"/>
          </a:p>
        </p:txBody>
      </p:sp>
      <p:sp>
        <p:nvSpPr>
          <p:cNvPr id="30" name="Shape 28"/>
          <p:cNvSpPr/>
          <p:nvPr/>
        </p:nvSpPr>
        <p:spPr>
          <a:xfrm>
            <a:off x="658368" y="5715000"/>
            <a:ext cx="10863072" cy="457200"/>
          </a:xfrm>
          <a:prstGeom prst="roundRect">
            <a:avLst>
              <a:gd name="adj" fmla="val 8000"/>
            </a:avLst>
          </a:prstGeom>
          <a:solidFill>
            <a:srgbClr val="EAF5F4"/>
          </a:solidFill>
          <a:ln w="12700">
            <a:solidFill>
              <a:srgbClr val="C6E0DD"/>
            </a:solidFill>
            <a:prstDash val="solid"/>
          </a:ln>
        </p:spPr>
      </p:sp>
      <p:sp>
        <p:nvSpPr>
          <p:cNvPr id="31" name="Text 29"/>
          <p:cNvSpPr/>
          <p:nvPr/>
        </p:nvSpPr>
        <p:spPr>
          <a:xfrm>
            <a:off x="914400" y="5870448"/>
            <a:ext cx="10332720" cy="164592"/>
          </a:xfrm>
          <a:prstGeom prst="rect">
            <a:avLst/>
          </a:prstGeom>
          <a:noFill/>
          <a:ln/>
        </p:spPr>
        <p:txBody>
          <a:bodyPr wrap="square" lIns="0" tIns="0" rIns="0" bIns="0" rtlCol="0" anchor="ctr"/>
          <a:lstStyle/>
          <a:p>
            <a:pPr algn="ctr" indent="0" marL="0">
              <a:buNone/>
            </a:pPr>
            <a:r>
              <a:rPr lang="en-US" sz="1050" b="1" dirty="0">
                <a:solidFill>
                  <a:srgbClr val="0C8B83"/>
                </a:solidFill>
                <a:latin typeface="Arial" pitchFamily="34" charset="0"/>
                <a:ea typeface="Arial" pitchFamily="34" charset="-122"/>
                <a:cs typeface="Arial" pitchFamily="34" charset="-120"/>
              </a:rPr>
              <a:t>Use the included evaluation form when hands-on demonstration or workplace verification is appropriate or required.</a:t>
            </a:r>
            <a:endParaRPr lang="en-US" sz="105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13 / 17</a:t>
            </a:r>
            <a:endParaRPr lang="en-US" sz="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1</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1-5</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OSHA PIT training must include:</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Operator performance must be evaluated at least:</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forklift load should generally be carried:</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If a load blocks forward view, the operator should:</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Pedestrians should:</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14 / 17</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2</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6-10</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truck with a safety defect should be:</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Refresher training can be triggered by:</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The capacity plate matters because it:</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At a blind intersection the operator should:</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Passing this course by itself means the employee is OSHA-certified to operate a forklift.</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15 / 17</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40080" y="594360"/>
            <a:ext cx="475488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TAKE IT BACK TO THE FLOOR</a:t>
            </a:r>
            <a:endParaRPr lang="en-US" sz="800" dirty="0"/>
          </a:p>
        </p:txBody>
      </p:sp>
      <p:sp>
        <p:nvSpPr>
          <p:cNvPr id="3" name="Text 1"/>
          <p:cNvSpPr/>
          <p:nvPr/>
        </p:nvSpPr>
        <p:spPr>
          <a:xfrm>
            <a:off x="640080" y="1234440"/>
            <a:ext cx="7863840" cy="146304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Know the hazard. Use the control. Stop when it is not right.</a:t>
            </a:r>
            <a:endParaRPr lang="en-US" sz="3400" dirty="0"/>
          </a:p>
        </p:txBody>
      </p:sp>
      <p:sp>
        <p:nvSpPr>
          <p:cNvPr id="4" name="Text 2"/>
          <p:cNvSpPr/>
          <p:nvPr/>
        </p:nvSpPr>
        <p:spPr>
          <a:xfrm>
            <a:off x="685800" y="3291840"/>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5" name="Text 3"/>
          <p:cNvSpPr/>
          <p:nvPr/>
        </p:nvSpPr>
        <p:spPr>
          <a:xfrm>
            <a:off x="1170432" y="3246120"/>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Explain forklift stability, load center and center-of-gravity basics</a:t>
            </a:r>
            <a:endParaRPr lang="en-US" sz="1320" dirty="0"/>
          </a:p>
        </p:txBody>
      </p:sp>
      <p:sp>
        <p:nvSpPr>
          <p:cNvPr id="6" name="Text 4"/>
          <p:cNvSpPr/>
          <p:nvPr/>
        </p:nvSpPr>
        <p:spPr>
          <a:xfrm>
            <a:off x="685800" y="4005072"/>
            <a:ext cx="365760"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7" name="Text 5"/>
          <p:cNvSpPr/>
          <p:nvPr/>
        </p:nvSpPr>
        <p:spPr>
          <a:xfrm>
            <a:off x="1170432" y="3959352"/>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Capacity plate is unreadable or attachment changes capacity</a:t>
            </a:r>
            <a:endParaRPr lang="en-US" sz="1320" dirty="0"/>
          </a:p>
        </p:txBody>
      </p:sp>
      <p:sp>
        <p:nvSpPr>
          <p:cNvPr id="8" name="Text 6"/>
          <p:cNvSpPr/>
          <p:nvPr/>
        </p:nvSpPr>
        <p:spPr>
          <a:xfrm>
            <a:off x="685800" y="4718304"/>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9" name="Text 7"/>
          <p:cNvSpPr/>
          <p:nvPr/>
        </p:nvSpPr>
        <p:spPr>
          <a:xfrm>
            <a:off x="1170432" y="4672584"/>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Train on each truck type actually used and manufacturer instructions</a:t>
            </a:r>
            <a:endParaRPr lang="en-US" sz="1320" dirty="0"/>
          </a:p>
        </p:txBody>
      </p:sp>
      <p:sp>
        <p:nvSpPr>
          <p:cNvPr id="10" name="Shape 8"/>
          <p:cNvSpPr/>
          <p:nvPr/>
        </p:nvSpPr>
        <p:spPr>
          <a:xfrm>
            <a:off x="8641080" y="1234440"/>
            <a:ext cx="2697480" cy="4389120"/>
          </a:xfrm>
          <a:prstGeom prst="roundRect">
            <a:avLst>
              <a:gd name="adj" fmla="val 2373"/>
            </a:avLst>
          </a:prstGeom>
          <a:solidFill>
            <a:srgbClr val="0F1F29"/>
          </a:solidFill>
          <a:ln w="12700">
            <a:solidFill>
              <a:srgbClr val="24404C"/>
            </a:solidFill>
            <a:prstDash val="solid"/>
          </a:ln>
        </p:spPr>
      </p:sp>
      <p:sp>
        <p:nvSpPr>
          <p:cNvPr id="11" name="Text 9"/>
          <p:cNvSpPr/>
          <p:nvPr/>
        </p:nvSpPr>
        <p:spPr>
          <a:xfrm>
            <a:off x="8979408" y="1600200"/>
            <a:ext cx="192024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NEXT STEPS</a:t>
            </a:r>
            <a:endParaRPr lang="en-US" sz="700" dirty="0"/>
          </a:p>
        </p:txBody>
      </p:sp>
      <p:sp>
        <p:nvSpPr>
          <p:cNvPr id="12" name="Text 10"/>
          <p:cNvSpPr/>
          <p:nvPr/>
        </p:nvSpPr>
        <p:spPr>
          <a:xfrm>
            <a:off x="8979408" y="2121408"/>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345168" y="2075688"/>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Answer questions</a:t>
            </a:r>
            <a:endParaRPr lang="en-US" sz="1020" dirty="0"/>
          </a:p>
        </p:txBody>
      </p:sp>
      <p:sp>
        <p:nvSpPr>
          <p:cNvPr id="14" name="Text 12"/>
          <p:cNvSpPr/>
          <p:nvPr/>
        </p:nvSpPr>
        <p:spPr>
          <a:xfrm>
            <a:off x="8979408" y="2816352"/>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345168" y="2770632"/>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site-specific training</a:t>
            </a:r>
            <a:endParaRPr lang="en-US" sz="1020" dirty="0"/>
          </a:p>
        </p:txBody>
      </p:sp>
      <p:sp>
        <p:nvSpPr>
          <p:cNvPr id="16" name="Text 14"/>
          <p:cNvSpPr/>
          <p:nvPr/>
        </p:nvSpPr>
        <p:spPr>
          <a:xfrm>
            <a:off x="8979408" y="3511296"/>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345168" y="3465576"/>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required hands-on evaluation</a:t>
            </a:r>
            <a:endParaRPr lang="en-US" sz="1020" dirty="0"/>
          </a:p>
        </p:txBody>
      </p:sp>
      <p:sp>
        <p:nvSpPr>
          <p:cNvPr id="18" name="Text 16"/>
          <p:cNvSpPr/>
          <p:nvPr/>
        </p:nvSpPr>
        <p:spPr>
          <a:xfrm>
            <a:off x="8979408" y="4206240"/>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04</a:t>
            </a:r>
            <a:endParaRPr lang="en-US" sz="700" dirty="0"/>
          </a:p>
        </p:txBody>
      </p:sp>
      <p:sp>
        <p:nvSpPr>
          <p:cNvPr id="19" name="Text 17"/>
          <p:cNvSpPr/>
          <p:nvPr/>
        </p:nvSpPr>
        <p:spPr>
          <a:xfrm>
            <a:off x="9345168" y="4160520"/>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Document attendance/completion</a:t>
            </a:r>
            <a:endParaRPr lang="en-US" sz="102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16 / 17</a:t>
            </a:r>
            <a:endParaRPr lang="en-US" sz="6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REFERENCE / USE NOTE</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Use this package as a strong training foundation.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Always align the material to current requirements, manufacturer instructions and your own procedures.</a:t>
            </a:r>
            <a:endParaRPr lang="en-US" sz="1150" dirty="0"/>
          </a:p>
        </p:txBody>
      </p:sp>
      <p:sp>
        <p:nvSpPr>
          <p:cNvPr id="6" name="Shape 4"/>
          <p:cNvSpPr/>
          <p:nvPr/>
        </p:nvSpPr>
        <p:spPr>
          <a:xfrm>
            <a:off x="658368" y="1828800"/>
            <a:ext cx="5303520" cy="1417320"/>
          </a:xfrm>
          <a:prstGeom prst="roundRect">
            <a:avLst>
              <a:gd name="adj" fmla="val 3871"/>
            </a:avLst>
          </a:prstGeom>
          <a:solidFill>
            <a:srgbClr val="F4F7F8"/>
          </a:solidFill>
          <a:ln w="12700">
            <a:solidFill>
              <a:srgbClr val="D9E3E7"/>
            </a:solidFill>
            <a:prstDash val="solid"/>
          </a:ln>
        </p:spPr>
      </p:sp>
      <p:sp>
        <p:nvSpPr>
          <p:cNvPr id="7" name="Shape 5"/>
          <p:cNvSpPr/>
          <p:nvPr/>
        </p:nvSpPr>
        <p:spPr>
          <a:xfrm>
            <a:off x="658368" y="1828800"/>
            <a:ext cx="54864" cy="1417320"/>
          </a:xfrm>
          <a:prstGeom prst="rect">
            <a:avLst/>
          </a:prstGeom>
          <a:solidFill>
            <a:srgbClr val="0C8B83"/>
          </a:solidFill>
          <a:ln w="12700">
            <a:solidFill>
              <a:srgbClr val="0C8B83"/>
            </a:solidFill>
            <a:prstDash val="solid"/>
          </a:ln>
        </p:spPr>
      </p:sp>
      <p:sp>
        <p:nvSpPr>
          <p:cNvPr id="8" name="Text 6"/>
          <p:cNvSpPr/>
          <p:nvPr/>
        </p:nvSpPr>
        <p:spPr>
          <a:xfrm>
            <a:off x="877824" y="1993392"/>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Primary reference</a:t>
            </a:r>
            <a:endParaRPr lang="en-US" sz="1200" dirty="0"/>
          </a:p>
        </p:txBody>
      </p:sp>
      <p:sp>
        <p:nvSpPr>
          <p:cNvPr id="9" name="Text 7"/>
          <p:cNvSpPr/>
          <p:nvPr/>
        </p:nvSpPr>
        <p:spPr>
          <a:xfrm>
            <a:off x="877824" y="2386584"/>
            <a:ext cx="4892040" cy="6949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29 CFR 1910.178(l)</a:t>
            </a:r>
            <a:endParaRPr lang="en-US" sz="1030" dirty="0"/>
          </a:p>
        </p:txBody>
      </p:sp>
      <p:sp>
        <p:nvSpPr>
          <p:cNvPr id="10" name="Shape 8"/>
          <p:cNvSpPr/>
          <p:nvPr/>
        </p:nvSpPr>
        <p:spPr>
          <a:xfrm>
            <a:off x="658368" y="3493008"/>
            <a:ext cx="5303520" cy="1691640"/>
          </a:xfrm>
          <a:prstGeom prst="roundRect">
            <a:avLst>
              <a:gd name="adj" fmla="val 3243"/>
            </a:avLst>
          </a:prstGeom>
          <a:solidFill>
            <a:srgbClr val="F4F7F8"/>
          </a:solidFill>
          <a:ln w="12700">
            <a:solidFill>
              <a:srgbClr val="D9E3E7"/>
            </a:solidFill>
            <a:prstDash val="solid"/>
          </a:ln>
        </p:spPr>
      </p:sp>
      <p:sp>
        <p:nvSpPr>
          <p:cNvPr id="11" name="Shape 9"/>
          <p:cNvSpPr/>
          <p:nvPr/>
        </p:nvSpPr>
        <p:spPr>
          <a:xfrm>
            <a:off x="658368" y="3493008"/>
            <a:ext cx="54864" cy="1691640"/>
          </a:xfrm>
          <a:prstGeom prst="rect">
            <a:avLst/>
          </a:prstGeom>
          <a:solidFill>
            <a:srgbClr val="F0B64A"/>
          </a:solidFill>
          <a:ln w="12700">
            <a:solidFill>
              <a:srgbClr val="F0B64A"/>
            </a:solidFill>
            <a:prstDash val="solid"/>
          </a:ln>
        </p:spPr>
      </p:sp>
      <p:sp>
        <p:nvSpPr>
          <p:cNvPr id="12" name="Text 10"/>
          <p:cNvSpPr/>
          <p:nvPr/>
        </p:nvSpPr>
        <p:spPr>
          <a:xfrm>
            <a:off x="877824" y="3657600"/>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Training use note</a:t>
            </a:r>
            <a:endParaRPr lang="en-US" sz="1200" dirty="0"/>
          </a:p>
        </p:txBody>
      </p:sp>
      <p:sp>
        <p:nvSpPr>
          <p:cNvPr id="13" name="Text 11"/>
          <p:cNvSpPr/>
          <p:nvPr/>
        </p:nvSpPr>
        <p:spPr>
          <a:xfrm>
            <a:off x="877824" y="4050792"/>
            <a:ext cx="4892040" cy="96926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Formal instruction component only. Practical training and workplace evaluation by a qualified trainer are required before independent operation.</a:t>
            </a:r>
            <a:endParaRPr lang="en-US" sz="1030" dirty="0"/>
          </a:p>
        </p:txBody>
      </p:sp>
      <p:sp>
        <p:nvSpPr>
          <p:cNvPr id="14" name="Shape 12"/>
          <p:cNvSpPr/>
          <p:nvPr/>
        </p:nvSpPr>
        <p:spPr>
          <a:xfrm>
            <a:off x="6263640" y="1828800"/>
            <a:ext cx="5257800" cy="3355848"/>
          </a:xfrm>
          <a:prstGeom prst="roundRect">
            <a:avLst>
              <a:gd name="adj" fmla="val 1635"/>
            </a:avLst>
          </a:prstGeom>
          <a:solidFill>
            <a:srgbClr val="0D1822"/>
          </a:solidFill>
          <a:ln w="12700">
            <a:solidFill>
              <a:srgbClr val="243945"/>
            </a:solidFill>
            <a:prstDash val="solid"/>
          </a:ln>
        </p:spPr>
      </p:sp>
      <p:sp>
        <p:nvSpPr>
          <p:cNvPr id="15" name="Text 13"/>
          <p:cNvSpPr/>
          <p:nvPr/>
        </p:nvSpPr>
        <p:spPr>
          <a:xfrm>
            <a:off x="6629400" y="2194560"/>
            <a:ext cx="219456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BEFORE YOU DELIVER</a:t>
            </a:r>
            <a:endParaRPr lang="en-US" sz="700" dirty="0"/>
          </a:p>
        </p:txBody>
      </p:sp>
      <p:sp>
        <p:nvSpPr>
          <p:cNvPr id="16" name="Text 14"/>
          <p:cNvSpPr/>
          <p:nvPr/>
        </p:nvSpPr>
        <p:spPr>
          <a:xfrm>
            <a:off x="6629400" y="2697480"/>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7" name="Text 15"/>
          <p:cNvSpPr/>
          <p:nvPr/>
        </p:nvSpPr>
        <p:spPr>
          <a:xfrm>
            <a:off x="6995160" y="2670048"/>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Confirm current OSHA/state-plan requirements</a:t>
            </a:r>
            <a:endParaRPr lang="en-US" sz="1050" dirty="0"/>
          </a:p>
        </p:txBody>
      </p:sp>
      <p:sp>
        <p:nvSpPr>
          <p:cNvPr id="18" name="Text 16"/>
          <p:cNvSpPr/>
          <p:nvPr/>
        </p:nvSpPr>
        <p:spPr>
          <a:xfrm>
            <a:off x="6629400" y="3136392"/>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9" name="Text 17"/>
          <p:cNvSpPr/>
          <p:nvPr/>
        </p:nvSpPr>
        <p:spPr>
          <a:xfrm>
            <a:off x="6995160" y="3108960"/>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Insert your procedures and equipment information</a:t>
            </a:r>
            <a:endParaRPr lang="en-US" sz="1050" dirty="0"/>
          </a:p>
        </p:txBody>
      </p:sp>
      <p:sp>
        <p:nvSpPr>
          <p:cNvPr id="20" name="Text 18"/>
          <p:cNvSpPr/>
          <p:nvPr/>
        </p:nvSpPr>
        <p:spPr>
          <a:xfrm>
            <a:off x="6629400" y="3575304"/>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1" name="Text 19"/>
          <p:cNvSpPr/>
          <p:nvPr/>
        </p:nvSpPr>
        <p:spPr>
          <a:xfrm>
            <a:off x="6995160" y="3547872"/>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Use qualified/competent trainers where required</a:t>
            </a:r>
            <a:endParaRPr lang="en-US" sz="1050" dirty="0"/>
          </a:p>
        </p:txBody>
      </p:sp>
      <p:sp>
        <p:nvSpPr>
          <p:cNvPr id="22" name="Text 20"/>
          <p:cNvSpPr/>
          <p:nvPr/>
        </p:nvSpPr>
        <p:spPr>
          <a:xfrm>
            <a:off x="6629400" y="4014216"/>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3" name="Text 21"/>
          <p:cNvSpPr/>
          <p:nvPr/>
        </p:nvSpPr>
        <p:spPr>
          <a:xfrm>
            <a:off x="6995160" y="3986784"/>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Complete practical/workplace evaluation where required</a:t>
            </a:r>
            <a:endParaRPr lang="en-US" sz="1050" dirty="0"/>
          </a:p>
        </p:txBody>
      </p:sp>
      <p:sp>
        <p:nvSpPr>
          <p:cNvPr id="24" name="Text 22"/>
          <p:cNvSpPr/>
          <p:nvPr/>
        </p:nvSpPr>
        <p:spPr>
          <a:xfrm>
            <a:off x="6629400" y="4453128"/>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5" name="Text 23"/>
          <p:cNvSpPr/>
          <p:nvPr/>
        </p:nvSpPr>
        <p:spPr>
          <a:xfrm>
            <a:off x="6995160" y="4425696"/>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Keep training and authorization records</a:t>
            </a:r>
            <a:endParaRPr lang="en-US" sz="1050" dirty="0"/>
          </a:p>
        </p:txBody>
      </p:sp>
      <p:sp>
        <p:nvSpPr>
          <p:cNvPr id="26" name="Text 24"/>
          <p:cNvSpPr/>
          <p:nvPr/>
        </p:nvSpPr>
        <p:spPr>
          <a:xfrm>
            <a:off x="713232" y="5650992"/>
            <a:ext cx="10607040" cy="256032"/>
          </a:xfrm>
          <a:prstGeom prst="rect">
            <a:avLst/>
          </a:prstGeom>
          <a:noFill/>
          <a:ln/>
        </p:spPr>
        <p:txBody>
          <a:bodyPr wrap="square" lIns="0" tIns="0" rIns="0" bIns="0" rtlCol="0" anchor="ctr"/>
          <a:lstStyle/>
          <a:p>
            <a:pPr indent="0" marL="0">
              <a:buNone/>
            </a:pPr>
            <a:r>
              <a:rPr lang="en-US" sz="800" dirty="0">
                <a:solidFill>
                  <a:srgbClr val="0C8B83"/>
                </a:solidFill>
                <a:latin typeface="Arial" pitchFamily="34" charset="0"/>
                <a:ea typeface="Arial" pitchFamily="34" charset="-122"/>
                <a:cs typeface="Arial" pitchFamily="34" charset="-120"/>
              </a:rPr>
              <a:t>https://www.osha.gov/etools/powered-industrial-trucks/training</a:t>
            </a:r>
            <a:endParaRPr lang="en-US" sz="800" dirty="0"/>
          </a:p>
        </p:txBody>
      </p:sp>
      <p:sp>
        <p:nvSpPr>
          <p:cNvPr id="28" name="Text 25"/>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9" name="Text 26"/>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17 / 17</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TravisTilley.com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Powered Industrial Trucks / Forklift Fundamentals - Safety Training</dc:title>
  <dc:subject>Powered Industrial Trucks / Forklift Fundamentals</dc:subject>
  <dc:creator>Travis Tilley</dc:creator>
  <cp:lastModifiedBy>Travis Tilley</cp:lastModifiedBy>
  <cp:revision>1</cp:revision>
  <dcterms:created xsi:type="dcterms:W3CDTF">2026-09-17T14:27:31Z</dcterms:created>
  <dcterms:modified xsi:type="dcterms:W3CDTF">2026-09-17T14:27:31Z</dcterms:modified>
</cp:coreProperties>
</file>