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Connect Front-End Loader Safety Fundamentals to the actual work employees perform. General formal instruction. Employer must provide model-specific hands-on training, manufacturer requirements and task/worksite evaluation.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employees for examples from their own work area. Capture site-specific examples for later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objective and identify which objective will need workplace-specific demonstration or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Machine stability,Bucket/load changes the center of gravity.,Slopes, uneven ground, sharp turns, raised loads and speed increase rollover risk.,Use ROPS and seat belt/restraint as equipped and required.,Ask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Pre-use inspection,Check tires/tracks, steering, brakes, hydraulics, bucket/attachment, pins, lights, horn/back-up alarm/camera and safety devices.,Walk the area for drop-offs, soft ground, overhead lines and traffic.,Ask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Visibility and people,Large blind areas exist around loaders.,Use cameras/mirrors as aids, not substitutes for looking and site controls.,Use a trained spotter when required and establish clear signals.,Ask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Travel and load position,Carry the bucket/load low for stability and visibility.,Avoid sudden turns/braking and travel at a speed suitable for ground conditions.,Do not travel with people in the bucket.,Ask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Loading and dumping,Approach piles/trucks squarely and maintain stable ground.,Do not undercut unstable material or work below unsupported loads.,Keep people clear of bucket swing/dump zones.,Ask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Slopes, parking and maintenance,Follow manufacturer slope limits and travel orientation.,Park on stable ground, lower attachment, neutralize controls, set brake and shut down.,Block/support raised components before maintenance; never rely only on hydraulics.,Ask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red flag is easiest to miss during a busy shift. Reinforce the site stop-work/escalation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Recommended response: Carry the load as low as practical while maintaining safe ground clearance, use controlled speed and follow the manufacturer/site procedure.,Ask employees to name the site-specific action and who they would contact.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to bridge classroom instruction to employer-specific training and verification.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who is qualified/authorized to evaluate this at your company and what constitutes acceptable performance.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coach answers while employees are testing. Review missed items afterward and document any retraining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coach answers while employees are testing. Review missed items afterward and document any retraining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asking for questions. Confirm what site-specific training/evaluation remains before employees perform the task independently.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 slide. Confirm the source before delivery and update site-specific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566928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5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TRAINING CENTER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58368" y="1325880"/>
            <a:ext cx="7543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Front-End Loader Safety Fundamentals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676656" y="265176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8C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 downloadable safety training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58368" y="3364992"/>
            <a:ext cx="6949440" cy="1078992"/>
          </a:xfrm>
          <a:prstGeom prst="roundRect">
            <a:avLst>
              <a:gd name="adj" fmla="val 5085"/>
            </a:avLst>
          </a:prstGeom>
          <a:solidFill>
            <a:srgbClr val="0E202A"/>
          </a:solidFill>
          <a:ln w="12700">
            <a:solidFill>
              <a:srgbClr val="18333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362102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OUTCOME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2423160" y="351129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Recognize rollover, struck-by, blind-spot and load hazards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458200" y="1078992"/>
            <a:ext cx="3081528" cy="4480560"/>
          </a:xfrm>
          <a:prstGeom prst="roundRect">
            <a:avLst>
              <a:gd name="adj" fmla="val 2077"/>
            </a:avLst>
          </a:prstGeom>
          <a:solidFill>
            <a:srgbClr val="0F1E28"/>
          </a:solidFill>
          <a:ln w="12700">
            <a:solidFill>
              <a:srgbClr val="253A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778240" y="1463040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2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650" dirty="0"/>
          </a:p>
        </p:txBody>
      </p:sp>
      <p:sp>
        <p:nvSpPr>
          <p:cNvPr id="11" name="Text 9"/>
          <p:cNvSpPr/>
          <p:nvPr/>
        </p:nvSpPr>
        <p:spPr>
          <a:xfrm>
            <a:off x="8778240" y="1691640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Loader operators &amp; spotters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778240" y="2423160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2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</a:t>
            </a:r>
            <a:endParaRPr lang="en-US" sz="650" dirty="0"/>
          </a:p>
        </p:txBody>
      </p:sp>
      <p:sp>
        <p:nvSpPr>
          <p:cNvPr id="13" name="Text 11"/>
          <p:cNvSpPr/>
          <p:nvPr/>
        </p:nvSpPr>
        <p:spPr>
          <a:xfrm>
            <a:off x="8778240" y="2651760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30-40 min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778240" y="3383280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2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8778240" y="3611880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CFR 1926.602 / applicable ROPS requirements + manufacturer instructions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778240" y="4462272"/>
            <a:ext cx="1280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NOTE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8778240" y="4690872"/>
            <a:ext cx="21945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B7C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formal instruction. Employer must provide model-specific hands-on training, manufacturer requirements and task/worksite evaluation.</a:t>
            </a:r>
            <a:endParaRPr lang="en-US" sz="780" dirty="0"/>
          </a:p>
        </p:txBody>
      </p:sp>
      <p:sp>
        <p:nvSpPr>
          <p:cNvPr id="19" name="Text 16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17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MATTERS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the hazard. Build the safe decision.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this slide to connect the topic to what employees actually see, touch, drive or do.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2395728" cy="3246120"/>
          </a:xfrm>
          <a:prstGeom prst="roundRect">
            <a:avLst>
              <a:gd name="adj" fmla="val 2290"/>
            </a:avLst>
          </a:prstGeom>
          <a:solidFill>
            <a:srgbClr val="F4F7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1874520"/>
            <a:ext cx="54864" cy="3246120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8096" y="2039112"/>
            <a:ext cx="1984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Machine stability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68096" y="2432304"/>
            <a:ext cx="1984248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4258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Bucket/load changes the center of gravity.</a:t>
            </a:r>
            <a:endParaRPr lang="en-US" sz="1030" dirty="0"/>
          </a:p>
        </p:txBody>
      </p:sp>
      <p:sp>
        <p:nvSpPr>
          <p:cNvPr id="10" name="Shape 8"/>
          <p:cNvSpPr/>
          <p:nvPr/>
        </p:nvSpPr>
        <p:spPr>
          <a:xfrm>
            <a:off x="3163824" y="1874520"/>
            <a:ext cx="2395728" cy="3246120"/>
          </a:xfrm>
          <a:prstGeom prst="roundRect">
            <a:avLst>
              <a:gd name="adj" fmla="val 2290"/>
            </a:avLst>
          </a:prstGeom>
          <a:solidFill>
            <a:srgbClr val="F4F7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163824" y="1874520"/>
            <a:ext cx="54864" cy="3246120"/>
          </a:xfrm>
          <a:prstGeom prst="rect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83280" y="2039112"/>
            <a:ext cx="1984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Pre-use inspection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383280" y="2432304"/>
            <a:ext cx="1984248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4258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tires/tracks, steering, brakes, hydraulics, bucket/attachment, pins, lights, horn/back-up alarm/camera and safety devices.</a:t>
            </a:r>
            <a:endParaRPr lang="en-US" sz="1030" dirty="0"/>
          </a:p>
        </p:txBody>
      </p:sp>
      <p:sp>
        <p:nvSpPr>
          <p:cNvPr id="14" name="Shape 12"/>
          <p:cNvSpPr/>
          <p:nvPr/>
        </p:nvSpPr>
        <p:spPr>
          <a:xfrm>
            <a:off x="5779008" y="1874520"/>
            <a:ext cx="2395728" cy="3246120"/>
          </a:xfrm>
          <a:prstGeom prst="roundRect">
            <a:avLst>
              <a:gd name="adj" fmla="val 2290"/>
            </a:avLst>
          </a:prstGeom>
          <a:solidFill>
            <a:srgbClr val="F4F7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779008" y="1874520"/>
            <a:ext cx="54864" cy="3246120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98464" y="2039112"/>
            <a:ext cx="1984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Visibility and people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998464" y="2432304"/>
            <a:ext cx="1984248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4258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blind areas exist around loaders.</a:t>
            </a:r>
            <a:endParaRPr lang="en-US" sz="1030" dirty="0"/>
          </a:p>
        </p:txBody>
      </p:sp>
      <p:sp>
        <p:nvSpPr>
          <p:cNvPr id="18" name="Shape 16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THE ROOM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could this go wrong here?</a:t>
            </a:r>
            <a:endParaRPr lang="en-US" sz="1070" dirty="0"/>
          </a:p>
        </p:txBody>
      </p:sp>
      <p:sp>
        <p:nvSpPr>
          <p:cNvPr id="22" name="Text 20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control keeps us safe?</a:t>
            </a:r>
            <a:endParaRPr lang="en-US" sz="1070" dirty="0"/>
          </a:p>
        </p:txBody>
      </p:sp>
      <p:sp>
        <p:nvSpPr>
          <p:cNvPr id="24" name="Text 22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make us stop?</a:t>
            </a:r>
            <a:endParaRPr lang="en-US" sz="1070" dirty="0"/>
          </a:p>
        </p:txBody>
      </p:sp>
      <p:sp>
        <p:nvSpPr>
          <p:cNvPr id="27" name="Text 24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8" name="Text 25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17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OBJECTIVES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employees should be able to do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session practical: recognize the hazard, choose the control, know when to stop.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874520"/>
            <a:ext cx="5212080" cy="1417320"/>
          </a:xfrm>
          <a:prstGeom prst="roundRect">
            <a:avLst>
              <a:gd name="adj" fmla="val 3871"/>
            </a:avLst>
          </a:prstGeom>
          <a:solidFill>
            <a:srgbClr val="F7F8F9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9536" y="2057400"/>
            <a:ext cx="530352" cy="292608"/>
          </a:xfrm>
          <a:prstGeom prst="roundRect">
            <a:avLst>
              <a:gd name="adj" fmla="val 18750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116836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7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650" dirty="0"/>
          </a:p>
        </p:txBody>
      </p:sp>
      <p:sp>
        <p:nvSpPr>
          <p:cNvPr id="9" name="Text 7"/>
          <p:cNvSpPr/>
          <p:nvPr/>
        </p:nvSpPr>
        <p:spPr>
          <a:xfrm>
            <a:off x="877824" y="2514600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Recognize rollover, struck-by, blind-spot and load hazards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080760" y="1874520"/>
            <a:ext cx="5212080" cy="1417320"/>
          </a:xfrm>
          <a:prstGeom prst="roundRect">
            <a:avLst>
              <a:gd name="adj" fmla="val 3871"/>
            </a:avLst>
          </a:prstGeom>
          <a:solidFill>
            <a:srgbClr val="F4F8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81928" y="2057400"/>
            <a:ext cx="530352" cy="292608"/>
          </a:xfrm>
          <a:prstGeom prst="roundRect">
            <a:avLst>
              <a:gd name="adj" fmla="val 18750"/>
            </a:avLst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2116836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7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650" dirty="0"/>
          </a:p>
        </p:txBody>
      </p:sp>
      <p:sp>
        <p:nvSpPr>
          <p:cNvPr id="13" name="Text 11"/>
          <p:cNvSpPr/>
          <p:nvPr/>
        </p:nvSpPr>
        <p:spPr>
          <a:xfrm>
            <a:off x="6300216" y="2514600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 loader, attachment and work area before use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58368" y="3794760"/>
            <a:ext cx="5212080" cy="1417320"/>
          </a:xfrm>
          <a:prstGeom prst="roundRect">
            <a:avLst>
              <a:gd name="adj" fmla="val 3871"/>
            </a:avLst>
          </a:prstGeom>
          <a:solidFill>
            <a:srgbClr val="F7F8F9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9536" y="3977640"/>
            <a:ext cx="530352" cy="292608"/>
          </a:xfrm>
          <a:prstGeom prst="roundRect">
            <a:avLst>
              <a:gd name="adj" fmla="val 18750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037076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7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877824" y="4434840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Travel, load, dump and park with stable bucket position and controlled speed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6080760" y="3794760"/>
            <a:ext cx="5212080" cy="1417320"/>
          </a:xfrm>
          <a:prstGeom prst="roundRect">
            <a:avLst>
              <a:gd name="adj" fmla="val 3871"/>
            </a:avLst>
          </a:prstGeom>
          <a:solidFill>
            <a:srgbClr val="F4F8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81928" y="3977640"/>
            <a:ext cx="530352" cy="292608"/>
          </a:xfrm>
          <a:prstGeom prst="roundRect">
            <a:avLst>
              <a:gd name="adj" fmla="val 18750"/>
            </a:avLst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36792" y="4037076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7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650" dirty="0"/>
          </a:p>
        </p:txBody>
      </p:sp>
      <p:sp>
        <p:nvSpPr>
          <p:cNvPr id="21" name="Text 19"/>
          <p:cNvSpPr/>
          <p:nvPr/>
        </p:nvSpPr>
        <p:spPr>
          <a:xfrm>
            <a:off x="6300216" y="4434840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Coordinate safely with spotters, pedestrians, trucks and slopes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4" name="Text 21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17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1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Machine stability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what the employee is exposed to.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Bucket/load changes the center of gravity.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Slopes, uneven ground, sharp turns, raised loads and speed increase rollover risk.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731520" y="342900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31012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ROPS and seat belt/restraint as equipped and required.</a:t>
            </a:r>
            <a:endParaRPr lang="en-US" sz="1420" dirty="0"/>
          </a:p>
        </p:txBody>
      </p:sp>
      <p:sp>
        <p:nvSpPr>
          <p:cNvPr id="12" name="Shape 1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could this fail?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control do we use?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us stop?</a:t>
            </a:r>
            <a:endParaRPr lang="en-US" sz="107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17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2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Pre-use inspection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 every point to a visible action or decision.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tires/tracks, steering, brakes, hydraulics, bucket/attachment, pins, lights, horn/back-up alarm/camera and safety devices.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 the area for drop-offs, soft ground, overhead lines and traffic.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 the risk?</a:t>
            </a:r>
            <a:endParaRPr lang="en-US" sz="1070" dirty="0"/>
          </a:p>
        </p:txBody>
      </p:sp>
      <p:sp>
        <p:nvSpPr>
          <p:cNvPr id="14" name="Text 12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must the employee do?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needs to know?</a:t>
            </a:r>
            <a:endParaRPr lang="en-US" sz="1070" dirty="0"/>
          </a:p>
        </p:txBody>
      </p:sp>
      <p:sp>
        <p:nvSpPr>
          <p:cNvPr id="19" name="Text 16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17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3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Visibility and people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 every point to a visible action or decision.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blind areas exist around loaders.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cameras/mirrors as aids, not substitutes for looking and site controls.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731520" y="342900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31012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trained spotter when required and establish clear signals.</a:t>
            </a:r>
            <a:endParaRPr lang="en-US" sz="1420" dirty="0"/>
          </a:p>
        </p:txBody>
      </p:sp>
      <p:sp>
        <p:nvSpPr>
          <p:cNvPr id="12" name="Shape 1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could this fail?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control do we use?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us stop?</a:t>
            </a:r>
            <a:endParaRPr lang="en-US" sz="107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4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and load position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 every point to a visible action or decision.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Carry the bucket/load low for stability and visibility.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 sudden turns/braking and travel at a speed suitable for ground conditions.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731520" y="342900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31012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travel with people in the bucket.</a:t>
            </a:r>
            <a:endParaRPr lang="en-US" sz="1420" dirty="0"/>
          </a:p>
        </p:txBody>
      </p:sp>
      <p:sp>
        <p:nvSpPr>
          <p:cNvPr id="12" name="Shape 1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 the risk?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must the employee do?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needs to know?</a:t>
            </a:r>
            <a:endParaRPr lang="en-US" sz="107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17</a:t>
            </a:r>
            <a:endParaRPr lang="en-US" sz="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5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Loading and dumping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 every point to a visible action or decision.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Approach piles/trucks squarely and maintain stable ground.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undercut unstable material or work below unsupported loads.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731520" y="342900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31012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people clear of bucket swing/dump zones.</a:t>
            </a:r>
            <a:endParaRPr lang="en-US" sz="1420" dirty="0"/>
          </a:p>
        </p:txBody>
      </p:sp>
      <p:sp>
        <p:nvSpPr>
          <p:cNvPr id="12" name="Shape 1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could this fail?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control do we use?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us stop?</a:t>
            </a:r>
            <a:endParaRPr lang="en-US" sz="107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17</a:t>
            </a:r>
            <a:endParaRPr lang="en-US" sz="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6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Slopes, parking and maintenance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 every point to a visible action or decision.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manufacturer slope limits and travel orientation.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 on stable ground, lower attachment, neutralize controls, set brake and shut down.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731520" y="342900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31012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Block/support raised components before maintenance; never rely only on hydraulics.</a:t>
            </a:r>
            <a:endParaRPr lang="en-US" sz="1420" dirty="0"/>
          </a:p>
        </p:txBody>
      </p:sp>
      <p:sp>
        <p:nvSpPr>
          <p:cNvPr id="12" name="Shape 1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 the risk?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must the employee do?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needs to know?</a:t>
            </a:r>
            <a:endParaRPr lang="en-US" sz="107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17</a:t>
            </a: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93776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4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STOP-WORK / RED-FLAG CONDITIONS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621792" y="987552"/>
            <a:ext cx="9966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are the moments to slow down and regain control.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58368" y="2057400"/>
            <a:ext cx="5340096" cy="1463040"/>
          </a:xfrm>
          <a:prstGeom prst="roundRect">
            <a:avLst>
              <a:gd name="adj" fmla="val 3750"/>
            </a:avLst>
          </a:prstGeom>
          <a:solidFill>
            <a:srgbClr val="0E1D27"/>
          </a:solidFill>
          <a:ln w="17780">
            <a:solidFill>
              <a:srgbClr val="D84F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276856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8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408176" y="2286000"/>
            <a:ext cx="4251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Traveling with bucket high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172200" y="2057400"/>
            <a:ext cx="5340096" cy="1463040"/>
          </a:xfrm>
          <a:prstGeom prst="roundRect">
            <a:avLst>
              <a:gd name="adj" fmla="val 3750"/>
            </a:avLst>
          </a:prstGeom>
          <a:solidFill>
            <a:srgbClr val="0E1D27"/>
          </a:solidFill>
          <a:ln w="17780">
            <a:solidFill>
              <a:srgbClr val="F0B6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28232" y="2276856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922008" y="2286000"/>
            <a:ext cx="4251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 enters blind spot without positive communication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58368" y="3959352"/>
            <a:ext cx="5340096" cy="1463040"/>
          </a:xfrm>
          <a:prstGeom prst="roundRect">
            <a:avLst>
              <a:gd name="adj" fmla="val 3750"/>
            </a:avLst>
          </a:prstGeom>
          <a:solidFill>
            <a:srgbClr val="0E1D27"/>
          </a:solidFill>
          <a:ln w="17780">
            <a:solidFill>
              <a:srgbClr val="D84F4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4178808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8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408176" y="4187952"/>
            <a:ext cx="4251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near edge/soft ground or excessive slope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172200" y="3959352"/>
            <a:ext cx="5340096" cy="1463040"/>
          </a:xfrm>
          <a:prstGeom prst="roundRect">
            <a:avLst>
              <a:gd name="adj" fmla="val 3750"/>
            </a:avLst>
          </a:prstGeom>
          <a:solidFill>
            <a:srgbClr val="0E1D27"/>
          </a:solidFill>
          <a:ln w="17780">
            <a:solidFill>
              <a:srgbClr val="F0B6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28232" y="4178808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922008" y="4187952"/>
            <a:ext cx="4251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Maintenance under a raised bucket without approved blocking/support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18" name="Text 15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17</a:t>
            </a:r>
            <a:endParaRPr lang="en-US" sz="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SCENARIO DISCUSSION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you do next?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the group 30-60 seconds before revealing the recommended response.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828800"/>
            <a:ext cx="7040880" cy="2423160"/>
          </a:xfrm>
          <a:prstGeom prst="roundRect">
            <a:avLst>
              <a:gd name="adj" fmla="val 2642"/>
            </a:avLst>
          </a:prstGeom>
          <a:solidFill>
            <a:srgbClr val="F2F6F7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2240280"/>
            <a:ext cx="6355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loader operator needs to drive across uneven ground with a full bucket. What bucket position is generally safest?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hazard?</a:t>
            </a:r>
            <a:endParaRPr lang="en-US" sz="1070" dirty="0"/>
          </a:p>
        </p:txBody>
      </p:sp>
      <p:sp>
        <p:nvSpPr>
          <p:cNvPr id="12" name="Text 10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control is missing?</a:t>
            </a:r>
            <a:endParaRPr lang="en-US" sz="1070" dirty="0"/>
          </a:p>
        </p:txBody>
      </p:sp>
      <p:sp>
        <p:nvSpPr>
          <p:cNvPr id="14" name="Text 12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safest next action?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443484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440740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our site rule?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22960" y="46908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RECOMMENDED RESPONSE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822960" y="4992624"/>
            <a:ext cx="6903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24A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Carry the load as low as practical while maintaining safe ground clearance, use controlled speed and follow the manufacturer/site procedure.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17</a:t>
            </a:r>
            <a:endParaRPr lang="en-US" sz="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SITE-SPECIFIC APPLICATION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where generic training becomes your program.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examples with your actual equipment, procedures, hazards and expectations.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85800" y="1828800"/>
            <a:ext cx="6903720" cy="621792"/>
          </a:xfrm>
          <a:prstGeom prst="roundRect">
            <a:avLst>
              <a:gd name="adj" fmla="val 5882"/>
            </a:avLst>
          </a:prstGeom>
          <a:solidFill>
            <a:srgbClr val="F2F6F7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96112" y="1975104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50976" y="2002536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353312" y="1965960"/>
            <a:ext cx="5897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 loader controls, attachment and manufacturer manual</a:t>
            </a:r>
            <a:endParaRPr lang="en-US" sz="1270" dirty="0"/>
          </a:p>
        </p:txBody>
      </p:sp>
      <p:sp>
        <p:nvSpPr>
          <p:cNvPr id="10" name="Shape 8"/>
          <p:cNvSpPr/>
          <p:nvPr/>
        </p:nvSpPr>
        <p:spPr>
          <a:xfrm>
            <a:off x="685800" y="2679192"/>
            <a:ext cx="6903720" cy="621792"/>
          </a:xfrm>
          <a:prstGeom prst="roundRect">
            <a:avLst>
              <a:gd name="adj" fmla="val 5882"/>
            </a:avLst>
          </a:prstGeom>
          <a:solidFill>
            <a:srgbClr val="F8FA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6112" y="282549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50976" y="2852928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353312" y="2816352"/>
            <a:ext cx="5897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 traffic plan, spotter signals and backing controls</a:t>
            </a:r>
            <a:endParaRPr lang="en-US" sz="1270" dirty="0"/>
          </a:p>
        </p:txBody>
      </p:sp>
      <p:sp>
        <p:nvSpPr>
          <p:cNvPr id="14" name="Shape 12"/>
          <p:cNvSpPr/>
          <p:nvPr/>
        </p:nvSpPr>
        <p:spPr>
          <a:xfrm>
            <a:off x="685800" y="3529584"/>
            <a:ext cx="6903720" cy="621792"/>
          </a:xfrm>
          <a:prstGeom prst="roundRect">
            <a:avLst>
              <a:gd name="adj" fmla="val 5882"/>
            </a:avLst>
          </a:prstGeom>
          <a:solidFill>
            <a:srgbClr val="F2F6F7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96112" y="3675888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50976" y="3703320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353312" y="3666744"/>
            <a:ext cx="5897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Slope/edge/ground conditions and overhead clearances</a:t>
            </a:r>
            <a:endParaRPr lang="en-US" sz="1270" dirty="0"/>
          </a:p>
        </p:txBody>
      </p:sp>
      <p:sp>
        <p:nvSpPr>
          <p:cNvPr id="18" name="Shape 16"/>
          <p:cNvSpPr/>
          <p:nvPr/>
        </p:nvSpPr>
        <p:spPr>
          <a:xfrm>
            <a:off x="685800" y="4379976"/>
            <a:ext cx="6903720" cy="621792"/>
          </a:xfrm>
          <a:prstGeom prst="roundRect">
            <a:avLst>
              <a:gd name="adj" fmla="val 5882"/>
            </a:avLst>
          </a:prstGeom>
          <a:solidFill>
            <a:srgbClr val="F8FA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6112" y="4526280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50976" y="4553712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353312" y="4517136"/>
            <a:ext cx="5897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Hands-on loading/dumping and workplace evaluation</a:t>
            </a:r>
            <a:endParaRPr lang="en-US" sz="1270" dirty="0"/>
          </a:p>
        </p:txBody>
      </p:sp>
      <p:sp>
        <p:nvSpPr>
          <p:cNvPr id="22" name="Shape 2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2C9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WORK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C9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the actual procedure</a:t>
            </a:r>
            <a:endParaRPr lang="en-US" sz="1070" dirty="0"/>
          </a:p>
        </p:txBody>
      </p:sp>
      <p:sp>
        <p:nvSpPr>
          <p:cNvPr id="26" name="Text 2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C9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the actual equipment/task</a:t>
            </a:r>
            <a:endParaRPr lang="en-US" sz="1070" dirty="0"/>
          </a:p>
        </p:txBody>
      </p:sp>
      <p:sp>
        <p:nvSpPr>
          <p:cNvPr id="28" name="Text 2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C9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questions are answered</a:t>
            </a:r>
            <a:endParaRPr lang="en-US" sz="1070" dirty="0"/>
          </a:p>
        </p:txBody>
      </p:sp>
      <p:sp>
        <p:nvSpPr>
          <p:cNvPr id="30" name="Text 28"/>
          <p:cNvSpPr/>
          <p:nvPr/>
        </p:nvSpPr>
        <p:spPr>
          <a:xfrm>
            <a:off x="8869680" y="443484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C9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9253728" y="440740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required evaluation</a:t>
            </a:r>
            <a:endParaRPr lang="en-US" sz="1070" dirty="0"/>
          </a:p>
        </p:txBody>
      </p:sp>
      <p:sp>
        <p:nvSpPr>
          <p:cNvPr id="33" name="Text 30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34" name="Text 31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17</a:t>
            </a:r>
            <a:endParaRPr lang="en-US" sz="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/ WORKPLACE VERIFICATION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the employee apply it?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Written knowledge matters. Safe performance in the real workplace matters more.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783080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984248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25296" y="1938528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Performs walk-around/pre-use inspection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172200" y="1783080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82512" y="1984248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39128" y="1938528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 seat belt/restraint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58368" y="2724912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68680" y="2926080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25296" y="28803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Checks blind areas and work zone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72200" y="2724912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382512" y="2926080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739128" y="28803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Maintains low travel load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58368" y="3666744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8680" y="3867912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25296" y="3822192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Controls speed/turns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172200" y="3666744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82512" y="3867912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739128" y="3822192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Coordinates with spotter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58368" y="4608576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8680" y="4809744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25296" y="4764024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Loads/dumps without exposing people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172200" y="4608576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382512" y="4809744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739128" y="4764024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Parks/lowers attachment safely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58368" y="5715000"/>
            <a:ext cx="10863072" cy="457200"/>
          </a:xfrm>
          <a:prstGeom prst="roundRect">
            <a:avLst>
              <a:gd name="adj" fmla="val 8000"/>
            </a:avLst>
          </a:prstGeom>
          <a:solidFill>
            <a:srgbClr val="EAF5F4"/>
          </a:solidFill>
          <a:ln w="12700">
            <a:solidFill>
              <a:srgbClr val="C6E0D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14400" y="587044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included evaluation form when hands-on demonstration or workplace verification is appropriate or required.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34" name="Text 31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17</a:t>
            </a:r>
            <a:endParaRPr lang="en-US" sz="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CHECK / PART 1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check 1-5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printable test in the course package for employee responses.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85800" y="1737360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234440" y="169164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raised loader bucket generally:</a:t>
            </a:r>
            <a:endParaRPr lang="en-US" sz="1280" dirty="0"/>
          </a:p>
        </p:txBody>
      </p:sp>
      <p:sp>
        <p:nvSpPr>
          <p:cNvPr id="8" name="Text 6"/>
          <p:cNvSpPr/>
          <p:nvPr/>
        </p:nvSpPr>
        <p:spPr>
          <a:xfrm>
            <a:off x="685800" y="2569464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234440" y="2523744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loader operator should normally travel with the bucket:</a:t>
            </a:r>
            <a:endParaRPr lang="en-US" sz="1280" dirty="0"/>
          </a:p>
        </p:txBody>
      </p:sp>
      <p:sp>
        <p:nvSpPr>
          <p:cNvPr id="10" name="Text 8"/>
          <p:cNvSpPr/>
          <p:nvPr/>
        </p:nvSpPr>
        <p:spPr>
          <a:xfrm>
            <a:off x="685800" y="3401568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234440" y="33558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Blind spots are best controlled with:</a:t>
            </a:r>
            <a:endParaRPr lang="en-US" sz="1280" dirty="0"/>
          </a:p>
        </p:txBody>
      </p:sp>
      <p:sp>
        <p:nvSpPr>
          <p:cNvPr id="12" name="Text 10"/>
          <p:cNvSpPr/>
          <p:nvPr/>
        </p:nvSpPr>
        <p:spPr>
          <a:xfrm>
            <a:off x="685800" y="4233672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234440" y="41879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operating, inspect:</a:t>
            </a:r>
            <a:endParaRPr lang="en-US" sz="1280" dirty="0"/>
          </a:p>
        </p:txBody>
      </p:sp>
      <p:sp>
        <p:nvSpPr>
          <p:cNvPr id="14" name="Text 12"/>
          <p:cNvSpPr/>
          <p:nvPr/>
        </p:nvSpPr>
        <p:spPr>
          <a:xfrm>
            <a:off x="685800" y="5065776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234440" y="5020056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slopes the operator should:</a:t>
            </a:r>
            <a:endParaRPr lang="en-US" sz="1280" dirty="0"/>
          </a:p>
        </p:txBody>
      </p:sp>
      <p:sp>
        <p:nvSpPr>
          <p:cNvPr id="17" name="Text 14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18" name="Text 15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17</a:t>
            </a:r>
            <a:endParaRPr lang="en-US" sz="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CHECK / PART 2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check 6-10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printable test in the course package for employee responses.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85800" y="1737360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234440" y="169164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should be:</a:t>
            </a:r>
            <a:endParaRPr lang="en-US" sz="1280" dirty="0"/>
          </a:p>
        </p:txBody>
      </p:sp>
      <p:sp>
        <p:nvSpPr>
          <p:cNvPr id="8" name="Text 6"/>
          <p:cNvSpPr/>
          <p:nvPr/>
        </p:nvSpPr>
        <p:spPr>
          <a:xfrm>
            <a:off x="685800" y="2569464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234440" y="2523744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Maintenance under a raised attachment requires:</a:t>
            </a:r>
            <a:endParaRPr lang="en-US" sz="1280" dirty="0"/>
          </a:p>
        </p:txBody>
      </p:sp>
      <p:sp>
        <p:nvSpPr>
          <p:cNvPr id="10" name="Text 8"/>
          <p:cNvSpPr/>
          <p:nvPr/>
        </p:nvSpPr>
        <p:spPr>
          <a:xfrm>
            <a:off x="685800" y="3401568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234440" y="33558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ROPS and operator restraint:</a:t>
            </a:r>
            <a:endParaRPr lang="en-US" sz="1280" dirty="0"/>
          </a:p>
        </p:txBody>
      </p:sp>
      <p:sp>
        <p:nvSpPr>
          <p:cNvPr id="12" name="Text 10"/>
          <p:cNvSpPr/>
          <p:nvPr/>
        </p:nvSpPr>
        <p:spPr>
          <a:xfrm>
            <a:off x="685800" y="4233672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234440" y="41879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spotter should use:</a:t>
            </a:r>
            <a:endParaRPr lang="en-US" sz="1280" dirty="0"/>
          </a:p>
        </p:txBody>
      </p:sp>
      <p:sp>
        <p:nvSpPr>
          <p:cNvPr id="14" name="Text 12"/>
          <p:cNvSpPr/>
          <p:nvPr/>
        </p:nvSpPr>
        <p:spPr>
          <a:xfrm>
            <a:off x="685800" y="5065776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234440" y="5020056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course alone qualifies an operator on every loader model.</a:t>
            </a:r>
            <a:endParaRPr lang="en-US" sz="1280" dirty="0"/>
          </a:p>
        </p:txBody>
      </p:sp>
      <p:sp>
        <p:nvSpPr>
          <p:cNvPr id="17" name="Text 14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18" name="Text 15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17</a:t>
            </a:r>
            <a:endParaRPr lang="en-US" sz="6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943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5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IT BACK TO THE FLOOR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the hazard. Use the control. Stop when it is not right.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85800" y="3291840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1170432" y="3246120"/>
            <a:ext cx="6766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Recognize rollover, struck-by, blind-spot and load hazards</a:t>
            </a:r>
            <a:endParaRPr lang="en-US" sz="1320" dirty="0"/>
          </a:p>
        </p:txBody>
      </p:sp>
      <p:sp>
        <p:nvSpPr>
          <p:cNvPr id="6" name="Text 4"/>
          <p:cNvSpPr/>
          <p:nvPr/>
        </p:nvSpPr>
        <p:spPr>
          <a:xfrm>
            <a:off x="685800" y="40050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1170432" y="3959352"/>
            <a:ext cx="6766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Traveling with bucket high</a:t>
            </a:r>
            <a:endParaRPr lang="en-US" sz="1320" dirty="0"/>
          </a:p>
        </p:txBody>
      </p:sp>
      <p:sp>
        <p:nvSpPr>
          <p:cNvPr id="8" name="Text 6"/>
          <p:cNvSpPr/>
          <p:nvPr/>
        </p:nvSpPr>
        <p:spPr>
          <a:xfrm>
            <a:off x="685800" y="4718304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1170432" y="4672584"/>
            <a:ext cx="6766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 loader controls, attachment and manufacturer manual</a:t>
            </a:r>
            <a:endParaRPr lang="en-US" sz="1320" dirty="0"/>
          </a:p>
        </p:txBody>
      </p:sp>
      <p:sp>
        <p:nvSpPr>
          <p:cNvPr id="10" name="Shape 8"/>
          <p:cNvSpPr/>
          <p:nvPr/>
        </p:nvSpPr>
        <p:spPr>
          <a:xfrm>
            <a:off x="8641080" y="1234440"/>
            <a:ext cx="2697480" cy="4389120"/>
          </a:xfrm>
          <a:prstGeom prst="roundRect">
            <a:avLst>
              <a:gd name="adj" fmla="val 2373"/>
            </a:avLst>
          </a:prstGeom>
          <a:solidFill>
            <a:srgbClr val="0F1F29"/>
          </a:solidFill>
          <a:ln w="12700">
            <a:solidFill>
              <a:srgbClr val="24404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79408" y="1600200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STEPS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8979408" y="212140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9345168" y="2075688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questions</a:t>
            </a:r>
            <a:endParaRPr lang="en-US" sz="1020" dirty="0"/>
          </a:p>
        </p:txBody>
      </p:sp>
      <p:sp>
        <p:nvSpPr>
          <p:cNvPr id="14" name="Text 12"/>
          <p:cNvSpPr/>
          <p:nvPr/>
        </p:nvSpPr>
        <p:spPr>
          <a:xfrm>
            <a:off x="8979408" y="2816352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345168" y="2770632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site-specific training</a:t>
            </a:r>
            <a:endParaRPr lang="en-US" sz="1020" dirty="0"/>
          </a:p>
        </p:txBody>
      </p:sp>
      <p:sp>
        <p:nvSpPr>
          <p:cNvPr id="16" name="Text 14"/>
          <p:cNvSpPr/>
          <p:nvPr/>
        </p:nvSpPr>
        <p:spPr>
          <a:xfrm>
            <a:off x="8979408" y="3511296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345168" y="3465576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required hands-on evaluation</a:t>
            </a:r>
            <a:endParaRPr lang="en-US" sz="1020" dirty="0"/>
          </a:p>
        </p:txBody>
      </p:sp>
      <p:sp>
        <p:nvSpPr>
          <p:cNvPr id="18" name="Text 16"/>
          <p:cNvSpPr/>
          <p:nvPr/>
        </p:nvSpPr>
        <p:spPr>
          <a:xfrm>
            <a:off x="8979408" y="420624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345168" y="4160520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attendance/completion</a:t>
            </a:r>
            <a:endParaRPr lang="en-US" sz="102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17</a:t>
            </a:r>
            <a:endParaRPr lang="en-US" sz="6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/ USE NOTE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this package as a strong training foundation.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align the material to current requirements, manufacturer instructions and your own procedures.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828800"/>
            <a:ext cx="5303520" cy="1417320"/>
          </a:xfrm>
          <a:prstGeom prst="roundRect">
            <a:avLst>
              <a:gd name="adj" fmla="val 3871"/>
            </a:avLst>
          </a:prstGeom>
          <a:solidFill>
            <a:srgbClr val="F4F7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58368" y="1828800"/>
            <a:ext cx="54864" cy="1417320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7824" y="1993392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reference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77824" y="2386584"/>
            <a:ext cx="48920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4258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CFR 1926.602 / applicable ROPS requirements + manufacturer instructions</a:t>
            </a:r>
            <a:endParaRPr lang="en-US" sz="1030" dirty="0"/>
          </a:p>
        </p:txBody>
      </p:sp>
      <p:sp>
        <p:nvSpPr>
          <p:cNvPr id="10" name="Shape 8"/>
          <p:cNvSpPr/>
          <p:nvPr/>
        </p:nvSpPr>
        <p:spPr>
          <a:xfrm>
            <a:off x="658368" y="3493008"/>
            <a:ext cx="5303520" cy="1691640"/>
          </a:xfrm>
          <a:prstGeom prst="roundRect">
            <a:avLst>
              <a:gd name="adj" fmla="val 3243"/>
            </a:avLst>
          </a:prstGeom>
          <a:solidFill>
            <a:srgbClr val="F4F7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" y="3493008"/>
            <a:ext cx="54864" cy="1691640"/>
          </a:xfrm>
          <a:prstGeom prst="rect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77824" y="365760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use note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77824" y="4050792"/>
            <a:ext cx="48920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4258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formal instruction. Employer must provide model-specific hands-on training, manufacturer requirements and task/worksite evaluation.</a:t>
            </a:r>
            <a:endParaRPr lang="en-US" sz="1030" dirty="0"/>
          </a:p>
        </p:txBody>
      </p:sp>
      <p:sp>
        <p:nvSpPr>
          <p:cNvPr id="14" name="Shape 12"/>
          <p:cNvSpPr/>
          <p:nvPr/>
        </p:nvSpPr>
        <p:spPr>
          <a:xfrm>
            <a:off x="6263640" y="1828800"/>
            <a:ext cx="5257800" cy="3355848"/>
          </a:xfrm>
          <a:prstGeom prst="roundRect">
            <a:avLst>
              <a:gd name="adj" fmla="val 1635"/>
            </a:avLst>
          </a:prstGeom>
          <a:solidFill>
            <a:srgbClr val="0D1822"/>
          </a:solidFill>
          <a:ln w="12700">
            <a:solidFill>
              <a:srgbClr val="24394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29400" y="2194560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DELIVER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6629400" y="2697480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995160" y="2670048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current OSHA/state-plan requirements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629400" y="313639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995160" y="3108960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your procedures and equipment information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629400" y="3575304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995160" y="35478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qualified/competent trainers where required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629400" y="4014216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995160" y="398678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practical/workplace evaluation where required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6629400" y="4453128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995160" y="4425696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training and authorization records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13232" y="565099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https://www.osha.gov/laws-regs/regulations/standardnumber/1926/1926.602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9" name="Text 26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17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TravisTilley.com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Front-End Loader Safety Fundamentals - Safety Training</dc:title>
  <dc:subject>Front-End Loader Safety Fundamentals</dc:subject>
  <dc:creator>Travis Tilley</dc:creator>
  <cp:lastModifiedBy>Travis Tilley</cp:lastModifiedBy>
  <cp:revision>1</cp:revision>
  <dcterms:created xsi:type="dcterms:W3CDTF">2026-09-17T14:28:45Z</dcterms:created>
  <dcterms:modified xsi:type="dcterms:W3CDTF">2026-09-17T14:28:45Z</dcterms:modified>
</cp:coreProperties>
</file>