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Lockout / Tagout (LOTO) to the actual work employees perform. General/formal instruction. Employer- and machine-specific energy-control procedures are still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When LOTO applies,Servicing or maintenance can expose workers to unexpected startup, movement, pressure, gravity, heat or stored energy.,A normal stop button is not an energy-isolating device.,Production work can become covered when guards are bypassed or a body part enters a danger zone.,Ask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Roles and responsibilities,Authorized employees apply and control locks/tags for servicing work.,Affected employees operate/use the equipment or work in the area and must understand the purpose of the procedure.,Other employees must know not to restart or interfere with locked/tagged equipment.,Ask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The energy-control sequence,Prepare for shutdown and identify every energy source.,Notify affected employees, stop the machine, isolate energy sources and apply locks/tags.,Release, block or restrain stored energy.,Verify isolation before work begins.,Ask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Verification is a step, not a feeling,Try-start or other approved verification must confirm the isolation is effective.,Testing must be performed using the employer procedure and appropriate instruments where needed.,Re-verify when conditions change or energy could reaccumulate.,Ask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Group work and shift changes,Each exposed authorized employee needs equivalent personal protection.,Shift changes must maintain continuity of protection.,Contractors and host employers must exchange LOTO procedure information.,Ask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Safe return to service,Inspect the work area, replace guards and remove tools.,Confirm employees are clear and account for personnel.,Locks/tags are normally removed by the employee who applied them, except under a documented employer procedure.,Notify affected employees before returning equipment to service.,Ask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Stored energy must be relieved, restrained or otherwise rendered safe before work begins.,Ask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Lockout / Tagout (LOTO)</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hazardous energy sources and when LOTO applies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Authorized &amp; affected employees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35-45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1910.147</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General/formal instruction. Employer- and machine-specific energy-control procedures are still required.</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When LOTO applies</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Servicing or maintenance can expose workers to unexpected startup, movement, pressure, gravity, heat or stored energy.</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Roles and responsibilities</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Authorized employees apply and control locks/tags for servicing work.</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The energy-control sequence</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Prepare for shutdown and identify every energy source.</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hazardous energy sources and when LOTO applies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Explain authorized, affected and other employee roles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Follow the basic sequence for shutdown, isolation, lock/tag, stored-energy control and verification</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group, shift-change and contractor situations that need special control</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When LOTO applies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Servicing or maintenance can expose workers to unexpected startup, movement, pressure, gravity, heat or stored energy.</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 normal stop button is not an energy-isolating device.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Production work can become covered when guards are bypassed or a body part enters a danger zone.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Roles and responsibilities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Authorized employees apply and control locks/tags for servicing work.</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Affected employees operate/use the equipment or work in the area and must understand the purpose of the procedure.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Other employees must know not to restart or interfere with locked/tagged equipment.</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The energy-control sequence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Prepare for shutdown and identify every energy source.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Notify affected employees, stop the machine, isolate energy sources and apply locks/tags.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Release, block or restrain stored energy.</a:t>
            </a:r>
            <a:endParaRPr lang="en-US" sz="1420" dirty="0"/>
          </a:p>
        </p:txBody>
      </p:sp>
      <p:sp>
        <p:nvSpPr>
          <p:cNvPr id="12" name="Shape 10"/>
          <p:cNvSpPr/>
          <p:nvPr/>
        </p:nvSpPr>
        <p:spPr>
          <a:xfrm>
            <a:off x="731520" y="4160520"/>
            <a:ext cx="73152" cy="73152"/>
          </a:xfrm>
          <a:prstGeom prst="ellipse">
            <a:avLst/>
          </a:prstGeom>
          <a:solidFill>
            <a:srgbClr val="F0B64A"/>
          </a:solidFill>
          <a:ln w="12700">
            <a:solidFill>
              <a:srgbClr val="F0B64A"/>
            </a:solidFill>
            <a:prstDash val="solid"/>
          </a:ln>
        </p:spPr>
      </p:sp>
      <p:sp>
        <p:nvSpPr>
          <p:cNvPr id="13" name="Text 11"/>
          <p:cNvSpPr/>
          <p:nvPr/>
        </p:nvSpPr>
        <p:spPr>
          <a:xfrm>
            <a:off x="932688" y="404164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Verify isolation before work begins.</a:t>
            </a:r>
            <a:endParaRPr lang="en-US" sz="1420" dirty="0"/>
          </a:p>
        </p:txBody>
      </p:sp>
      <p:sp>
        <p:nvSpPr>
          <p:cNvPr id="14" name="Shape 12"/>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5" name="Text 13"/>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6" name="Text 14"/>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7" name="Text 15"/>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8" name="Text 16"/>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9" name="Text 17"/>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20" name="Text 18"/>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21" name="Text 19"/>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Verification is a step, not a feeling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Try-start or other approved verification must confirm the isolation is effective.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Testing must be performed using the employer procedure and appropriate instruments where needed.</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Re-verify when conditions change or energy could reaccumulate.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Group work and shift changes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Each exposed authorized employee needs equivalent personal protection.</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Shift changes must maintain continuity of protection.</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Contractors and host employers must exchange LOTO procedure information.</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Safe return to service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the work area, replace guards and remove tools.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Confirm employees are clear and account for personnel.</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Locks/tags are normally removed by the employee who applied them, except under a documented employer procedure.</a:t>
            </a:r>
            <a:endParaRPr lang="en-US" sz="1420" dirty="0"/>
          </a:p>
        </p:txBody>
      </p:sp>
      <p:sp>
        <p:nvSpPr>
          <p:cNvPr id="12" name="Shape 10"/>
          <p:cNvSpPr/>
          <p:nvPr/>
        </p:nvSpPr>
        <p:spPr>
          <a:xfrm>
            <a:off x="731520" y="4160520"/>
            <a:ext cx="73152" cy="73152"/>
          </a:xfrm>
          <a:prstGeom prst="ellipse">
            <a:avLst/>
          </a:prstGeom>
          <a:solidFill>
            <a:srgbClr val="F0B64A"/>
          </a:solidFill>
          <a:ln w="12700">
            <a:solidFill>
              <a:srgbClr val="F0B64A"/>
            </a:solidFill>
            <a:prstDash val="solid"/>
          </a:ln>
        </p:spPr>
      </p:sp>
      <p:sp>
        <p:nvSpPr>
          <p:cNvPr id="13" name="Text 11"/>
          <p:cNvSpPr/>
          <p:nvPr/>
        </p:nvSpPr>
        <p:spPr>
          <a:xfrm>
            <a:off x="932688" y="404164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Notify affected employees before returning equipment to service.</a:t>
            </a:r>
            <a:endParaRPr lang="en-US" sz="1420" dirty="0"/>
          </a:p>
        </p:txBody>
      </p:sp>
      <p:sp>
        <p:nvSpPr>
          <p:cNvPr id="14" name="Shape 12"/>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5" name="Text 13"/>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6" name="Text 14"/>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7" name="Text 15"/>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8" name="Text 16"/>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9" name="Text 17"/>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20" name="Text 18"/>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21" name="Text 19"/>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Someone says “it is off” but cannot identify all energy sources</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A lock is missing a name/identity</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Stored pressure, gravity or heat has not been controlled</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Someone wants to remove another employee’s lock without the employer procedure</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mechanic locks out electrical power to a conveyor but does not block the raised pneumatic gate. The gate can fall if pressure bleeds off. What is missing?</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Stored energy must be relieved, restrained or otherwise rendered safe before work begins.</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the written energy-control program and machine-specific procedures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Identify actual isolation points and stored-energy hazards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Demonstrate employer locks/tags and verification method</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Explain group LOTO, contractor coordination, shift change and emergency lock-removal rules</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all energy sources before shutdown</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Selects correct isolation devices</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Applies personal lock/tag correctly</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Controls stored or residual energy</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Performs approved verification step</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Restores equipment using the employer sequence</a:t>
            </a:r>
            <a:endParaRPr lang="en-US" sz="1150" dirty="0"/>
          </a:p>
        </p:txBody>
      </p:sp>
      <p:sp>
        <p:nvSpPr>
          <p:cNvPr id="24" name="Shape 22"/>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25" name="Text 23"/>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The main purpose of LOTO is to:</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Before servicing begins, the authorized employee must verify:</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Who normally applies personal lockout devices for covered servicing?</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Stored energy such as pressure or gravity must be: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stop button is:</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Affected employees should be notified:</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If conditions allow energy to reaccumulate, workers should:</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Group LOTO should provide each authorized employee: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downloadable course alone authorizes an employee to perform LOTO on any machine.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When outside servicing personnel perform covered work, host and contractor employers should:</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hazardous energy sources and when LOTO applies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Someone says “it is off” but cannot identify all energy sources</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Show the written energy-control program and machine-specific procedures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1910.147</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General/formal instruction. Employer- and machine-specific energy-control procedures are still required.</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https://www.osha.gov/laws-regs/regulations/standardnumber/1910/1910.147</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Lockout / Tagout (LOTO) - Safety Training</dc:title>
  <dc:subject>Lockout / Tagout (LOTO)</dc:subject>
  <dc:creator>Travis Tilley</dc:creator>
  <cp:lastModifiedBy>Travis Tilley</cp:lastModifiedBy>
  <cp:revision>1</cp:revision>
  <dcterms:created xsi:type="dcterms:W3CDTF">2026-09-17T14:27:28Z</dcterms:created>
  <dcterms:modified xsi:type="dcterms:W3CDTF">2026-09-17T14:27:28Z</dcterms:modified>
</cp:coreProperties>
</file>