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Opening: Connect New Employee Safety Orientation to the actual work employees perform. Orientation framework. Employers must add the site-specific hazards, emergency procedures, required programs, task training and qualifications that apply to the employee.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employees for examples from their own work area. Capture site-specific examples for later slides.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each objective and identify which objective will need workplace-specific demonstration or examples.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Trainer notes - Safety expectations,Employees are expected to stop/ask when unsure and report hazards, injuries and near misses promptly.,No job is so urgent that required controls can be bypassed.,Supervisors must respond to concerns without retaliation.,Ask for one real workplace example and one stop-work trigger.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Trainer notes - Emergency basics,Know alarm sounds/messages, evacuation routes, assembly areas and emergency contacts.,Understand medical response/AED/first-aid process and severe-weather or shelter actions.,Ask for one real workplace example and one stop-work trigger.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Trainer notes - PPE and work areas,Know area/task PPE rules, footwear and hearing/eye protection zones.,Keep aisles/exits/emergency equipment clear and maintain housekeeping.,Ask for one real workplace example and one stop-work trigger.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Trainer notes - Chemicals and energy hazards,Know how to access SDSs and recognize labels.,Do not perform LOTO, confined-space entry, electrical work or other specialized tasks without assigned training/authorization.,Ask for one real workplace example and one stop-work trigger.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Trainer notes - Vehicles and equipment,Use designated pedestrian routes and make eye contact/maintain separation from mobile equipment.,Operate powered equipment only after required training/evaluation/authorization.,Ask for one real workplace example and one stop-work trigger.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Trainer notes - Reporting and learning,Report injuries/illnesses promptly for care and investigation.,Report near misses and unsafe conditions so they can be corrected.,Know how to contact EHS/supervision and where procedures/resources are located.,Ask for one real workplace example and one stop-work trigger.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which red flag is easiest to miss during a busy shift. Reinforce the site stop-work/escalation process.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Recommended response: Do not operate the truck until the employer has verified applicable prior training, provided any needed site/truck-specific training and completed the required workplace evaluation/authorization.,Ask employees to name the site-specific action and who they would contact.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this slide to bridge classroom instruction to employer-specific training and verification.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who is qualified/authorized to evaluate this at your company and what constitutes acceptable performance.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 not coach answers while employees are testing. Review missed items afterward and document any retraining needed.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 not coach answers while employees are testing. Review missed items afterward and document any retraining needed.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by asking for questions. Confirm what site-specific training/evaluation remains before employees perform the task independently.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Reference slide. Confirm the source before delivery and update site-specific content.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71018"/>
        </a:solidFill>
      </p:bgPr>
    </p:bg>
    <p:spTree>
      <p:nvGrpSpPr>
        <p:cNvPr id="1" name=""/>
        <p:cNvGrpSpPr/>
        <p:nvPr/>
      </p:nvGrpSpPr>
      <p:grpSpPr>
        <a:xfrm>
          <a:off x="0" y="0"/>
          <a:ext cx="0" cy="0"/>
          <a:chOff x="0" y="0"/>
          <a:chExt cx="0" cy="0"/>
        </a:xfrm>
      </p:grpSpPr>
      <p:sp>
        <p:nvSpPr>
          <p:cNvPr id="2" name="Shape 0"/>
          <p:cNvSpPr/>
          <p:nvPr/>
        </p:nvSpPr>
        <p:spPr>
          <a:xfrm>
            <a:off x="0" y="0"/>
            <a:ext cx="137160" cy="6858000"/>
          </a:xfrm>
          <a:prstGeom prst="rect">
            <a:avLst/>
          </a:prstGeom>
          <a:solidFill>
            <a:srgbClr val="0C8B83"/>
          </a:solidFill>
          <a:ln w="12700">
            <a:solidFill>
              <a:srgbClr val="0C8B83"/>
            </a:solidFill>
            <a:prstDash val="solid"/>
          </a:ln>
        </p:spPr>
      </p:sp>
      <p:sp>
        <p:nvSpPr>
          <p:cNvPr id="3" name="Text 1"/>
          <p:cNvSpPr/>
          <p:nvPr/>
        </p:nvSpPr>
        <p:spPr>
          <a:xfrm>
            <a:off x="658368" y="566928"/>
            <a:ext cx="4846320" cy="182880"/>
          </a:xfrm>
          <a:prstGeom prst="rect">
            <a:avLst/>
          </a:prstGeom>
          <a:noFill/>
          <a:ln/>
        </p:spPr>
        <p:txBody>
          <a:bodyPr wrap="square" lIns="0" tIns="0" rIns="0" bIns="0" rtlCol="0" anchor="ctr"/>
          <a:lstStyle/>
          <a:p>
            <a:pPr indent="0" marL="0">
              <a:buNone/>
            </a:pPr>
            <a:r>
              <a:rPr lang="en-US" sz="800" b="1" spc="150" kern="0" dirty="0">
                <a:solidFill>
                  <a:srgbClr val="7FE1D9"/>
                </a:solidFill>
                <a:latin typeface="Arial" pitchFamily="34" charset="0"/>
                <a:ea typeface="Arial" pitchFamily="34" charset="-122"/>
                <a:cs typeface="Arial" pitchFamily="34" charset="-120"/>
              </a:rPr>
              <a:t>TRAVISTILLEY.COM  /  TRAINING CENTER</a:t>
            </a:r>
            <a:endParaRPr lang="en-US" sz="800" dirty="0"/>
          </a:p>
        </p:txBody>
      </p:sp>
      <p:sp>
        <p:nvSpPr>
          <p:cNvPr id="4" name="Text 2"/>
          <p:cNvSpPr/>
          <p:nvPr/>
        </p:nvSpPr>
        <p:spPr>
          <a:xfrm>
            <a:off x="658368" y="1325880"/>
            <a:ext cx="7543800" cy="1143000"/>
          </a:xfrm>
          <a:prstGeom prst="rect">
            <a:avLst/>
          </a:prstGeom>
          <a:noFill/>
          <a:ln/>
        </p:spPr>
        <p:txBody>
          <a:bodyPr wrap="square" lIns="0" tIns="0" rIns="0" bIns="0" rtlCol="0" anchor="ctr"/>
          <a:lstStyle/>
          <a:p>
            <a:pPr indent="0" marL="0">
              <a:buNone/>
            </a:pPr>
            <a:r>
              <a:rPr lang="en-US" sz="3900" b="1" dirty="0">
                <a:solidFill>
                  <a:srgbClr val="FFFFFF"/>
                </a:solidFill>
                <a:latin typeface="Arial" pitchFamily="34" charset="0"/>
                <a:ea typeface="Arial" pitchFamily="34" charset="-122"/>
                <a:cs typeface="Arial" pitchFamily="34" charset="-120"/>
              </a:rPr>
              <a:t>New Employee Safety Orientation</a:t>
            </a:r>
            <a:endParaRPr lang="en-US" sz="3900" dirty="0"/>
          </a:p>
        </p:txBody>
      </p:sp>
      <p:sp>
        <p:nvSpPr>
          <p:cNvPr id="5" name="Text 3"/>
          <p:cNvSpPr/>
          <p:nvPr/>
        </p:nvSpPr>
        <p:spPr>
          <a:xfrm>
            <a:off x="676656" y="2651760"/>
            <a:ext cx="5303520" cy="274320"/>
          </a:xfrm>
          <a:prstGeom prst="rect">
            <a:avLst/>
          </a:prstGeom>
          <a:noFill/>
          <a:ln/>
        </p:spPr>
        <p:txBody>
          <a:bodyPr wrap="square" lIns="0" tIns="0" rIns="0" bIns="0" rtlCol="0" anchor="ctr"/>
          <a:lstStyle/>
          <a:p>
            <a:pPr indent="0" marL="0">
              <a:buNone/>
            </a:pPr>
            <a:r>
              <a:rPr lang="en-US" sz="1500" dirty="0">
                <a:solidFill>
                  <a:srgbClr val="B8C9D2"/>
                </a:solidFill>
                <a:latin typeface="Arial" pitchFamily="34" charset="0"/>
                <a:ea typeface="Arial" pitchFamily="34" charset="-122"/>
                <a:cs typeface="Arial" pitchFamily="34" charset="-120"/>
              </a:rPr>
              <a:t>Professional downloadable safety training</a:t>
            </a:r>
            <a:endParaRPr lang="en-US" sz="1500" dirty="0"/>
          </a:p>
        </p:txBody>
      </p:sp>
      <p:sp>
        <p:nvSpPr>
          <p:cNvPr id="6" name="Shape 4"/>
          <p:cNvSpPr/>
          <p:nvPr/>
        </p:nvSpPr>
        <p:spPr>
          <a:xfrm>
            <a:off x="658368" y="3364992"/>
            <a:ext cx="6949440" cy="1078992"/>
          </a:xfrm>
          <a:prstGeom prst="roundRect">
            <a:avLst>
              <a:gd name="adj" fmla="val 5085"/>
            </a:avLst>
          </a:prstGeom>
          <a:solidFill>
            <a:srgbClr val="0E202A"/>
          </a:solidFill>
          <a:ln w="12700">
            <a:solidFill>
              <a:srgbClr val="18333F"/>
            </a:solidFill>
            <a:prstDash val="solid"/>
          </a:ln>
        </p:spPr>
      </p:sp>
      <p:sp>
        <p:nvSpPr>
          <p:cNvPr id="7" name="Text 5"/>
          <p:cNvSpPr/>
          <p:nvPr/>
        </p:nvSpPr>
        <p:spPr>
          <a:xfrm>
            <a:off x="932688" y="3621024"/>
            <a:ext cx="1417320" cy="182880"/>
          </a:xfrm>
          <a:prstGeom prst="rect">
            <a:avLst/>
          </a:prstGeom>
          <a:noFill/>
          <a:ln/>
        </p:spPr>
        <p:txBody>
          <a:bodyPr wrap="square" lIns="0" tIns="0" rIns="0" bIns="0" rtlCol="0" anchor="ctr"/>
          <a:lstStyle/>
          <a:p>
            <a:pPr indent="0" marL="0">
              <a:buNone/>
            </a:pPr>
            <a:r>
              <a:rPr lang="en-US" sz="700" b="1" spc="130" kern="0" dirty="0">
                <a:solidFill>
                  <a:srgbClr val="F0B64A"/>
                </a:solidFill>
                <a:latin typeface="Arial" pitchFamily="34" charset="0"/>
                <a:ea typeface="Arial" pitchFamily="34" charset="-122"/>
                <a:cs typeface="Arial" pitchFamily="34" charset="-120"/>
              </a:rPr>
              <a:t>TRAINING OUTCOME</a:t>
            </a:r>
            <a:endParaRPr lang="en-US" sz="700" dirty="0"/>
          </a:p>
        </p:txBody>
      </p:sp>
      <p:sp>
        <p:nvSpPr>
          <p:cNvPr id="8" name="Text 6"/>
          <p:cNvSpPr/>
          <p:nvPr/>
        </p:nvSpPr>
        <p:spPr>
          <a:xfrm>
            <a:off x="2423160" y="3511296"/>
            <a:ext cx="4754880" cy="548640"/>
          </a:xfrm>
          <a:prstGeom prst="rect">
            <a:avLst/>
          </a:prstGeom>
          <a:noFill/>
          <a:ln/>
        </p:spPr>
        <p:txBody>
          <a:bodyPr wrap="square" lIns="0" tIns="0" rIns="0" bIns="0" rtlCol="0" anchor="ctr"/>
          <a:lstStyle/>
          <a:p>
            <a:pPr indent="0" marL="0">
              <a:buNone/>
            </a:pPr>
            <a:r>
              <a:rPr lang="en-US" sz="1600" b="1" dirty="0">
                <a:solidFill>
                  <a:srgbClr val="FFFFFF"/>
                </a:solidFill>
                <a:latin typeface="Arial" pitchFamily="34" charset="0"/>
                <a:ea typeface="Arial" pitchFamily="34" charset="-122"/>
                <a:cs typeface="Arial" pitchFamily="34" charset="-120"/>
              </a:rPr>
              <a:t>Understand stop-work/reporting expectations and employee responsibilities</a:t>
            </a:r>
            <a:endParaRPr lang="en-US" sz="1600" dirty="0"/>
          </a:p>
        </p:txBody>
      </p:sp>
      <p:sp>
        <p:nvSpPr>
          <p:cNvPr id="9" name="Shape 7"/>
          <p:cNvSpPr/>
          <p:nvPr/>
        </p:nvSpPr>
        <p:spPr>
          <a:xfrm>
            <a:off x="8458200" y="1078992"/>
            <a:ext cx="3081528" cy="4480560"/>
          </a:xfrm>
          <a:prstGeom prst="roundRect">
            <a:avLst>
              <a:gd name="adj" fmla="val 2077"/>
            </a:avLst>
          </a:prstGeom>
          <a:solidFill>
            <a:srgbClr val="0F1E28"/>
          </a:solidFill>
          <a:ln w="12700">
            <a:solidFill>
              <a:srgbClr val="253A46"/>
            </a:solidFill>
            <a:prstDash val="solid"/>
          </a:ln>
        </p:spPr>
      </p:sp>
      <p:sp>
        <p:nvSpPr>
          <p:cNvPr id="10" name="Text 8"/>
          <p:cNvSpPr/>
          <p:nvPr/>
        </p:nvSpPr>
        <p:spPr>
          <a:xfrm>
            <a:off x="8778240" y="1463040"/>
            <a:ext cx="2194560" cy="146304"/>
          </a:xfrm>
          <a:prstGeom prst="rect">
            <a:avLst/>
          </a:prstGeom>
          <a:noFill/>
          <a:ln/>
        </p:spPr>
        <p:txBody>
          <a:bodyPr wrap="square" lIns="0" tIns="0" rIns="0" bIns="0" rtlCol="0" anchor="ctr"/>
          <a:lstStyle/>
          <a:p>
            <a:pPr indent="0" marL="0">
              <a:buNone/>
            </a:pPr>
            <a:r>
              <a:rPr lang="en-US" sz="650" b="1" spc="120" kern="0" dirty="0">
                <a:solidFill>
                  <a:srgbClr val="7FE1D9"/>
                </a:solidFill>
                <a:latin typeface="Arial" pitchFamily="34" charset="0"/>
                <a:ea typeface="Arial" pitchFamily="34" charset="-122"/>
                <a:cs typeface="Arial" pitchFamily="34" charset="-120"/>
              </a:rPr>
              <a:t>AUDIENCE</a:t>
            </a:r>
            <a:endParaRPr lang="en-US" sz="650" dirty="0"/>
          </a:p>
        </p:txBody>
      </p:sp>
      <p:sp>
        <p:nvSpPr>
          <p:cNvPr id="11" name="Text 9"/>
          <p:cNvSpPr/>
          <p:nvPr/>
        </p:nvSpPr>
        <p:spPr>
          <a:xfrm>
            <a:off x="8778240" y="1691640"/>
            <a:ext cx="2194560" cy="475488"/>
          </a:xfrm>
          <a:prstGeom prst="rect">
            <a:avLst/>
          </a:prstGeom>
          <a:noFill/>
          <a:ln/>
        </p:spPr>
        <p:txBody>
          <a:bodyPr wrap="square" lIns="0" tIns="0" rIns="0" bIns="0" rtlCol="0" anchor="ctr"/>
          <a:lstStyle/>
          <a:p>
            <a:pPr indent="0" marL="0">
              <a:buNone/>
            </a:pPr>
            <a:r>
              <a:rPr lang="en-US" sz="1100" b="1" dirty="0">
                <a:solidFill>
                  <a:srgbClr val="FFFFFF"/>
                </a:solidFill>
                <a:latin typeface="Arial" pitchFamily="34" charset="0"/>
                <a:ea typeface="Arial" pitchFamily="34" charset="-122"/>
                <a:cs typeface="Arial" pitchFamily="34" charset="-120"/>
              </a:rPr>
              <a:t>New employees &amp; transfers</a:t>
            </a:r>
            <a:endParaRPr lang="en-US" sz="1100" dirty="0"/>
          </a:p>
        </p:txBody>
      </p:sp>
      <p:sp>
        <p:nvSpPr>
          <p:cNvPr id="12" name="Text 10"/>
          <p:cNvSpPr/>
          <p:nvPr/>
        </p:nvSpPr>
        <p:spPr>
          <a:xfrm>
            <a:off x="8778240" y="2423160"/>
            <a:ext cx="2194560" cy="146304"/>
          </a:xfrm>
          <a:prstGeom prst="rect">
            <a:avLst/>
          </a:prstGeom>
          <a:noFill/>
          <a:ln/>
        </p:spPr>
        <p:txBody>
          <a:bodyPr wrap="square" lIns="0" tIns="0" rIns="0" bIns="0" rtlCol="0" anchor="ctr"/>
          <a:lstStyle/>
          <a:p>
            <a:pPr indent="0" marL="0">
              <a:buNone/>
            </a:pPr>
            <a:r>
              <a:rPr lang="en-US" sz="650" b="1" spc="120" kern="0" dirty="0">
                <a:solidFill>
                  <a:srgbClr val="7FE1D9"/>
                </a:solidFill>
                <a:latin typeface="Arial" pitchFamily="34" charset="0"/>
                <a:ea typeface="Arial" pitchFamily="34" charset="-122"/>
                <a:cs typeface="Arial" pitchFamily="34" charset="-120"/>
              </a:rPr>
              <a:t>TIME</a:t>
            </a:r>
            <a:endParaRPr lang="en-US" sz="650" dirty="0"/>
          </a:p>
        </p:txBody>
      </p:sp>
      <p:sp>
        <p:nvSpPr>
          <p:cNvPr id="13" name="Text 11"/>
          <p:cNvSpPr/>
          <p:nvPr/>
        </p:nvSpPr>
        <p:spPr>
          <a:xfrm>
            <a:off x="8778240" y="2651760"/>
            <a:ext cx="2194560" cy="475488"/>
          </a:xfrm>
          <a:prstGeom prst="rect">
            <a:avLst/>
          </a:prstGeom>
          <a:noFill/>
          <a:ln/>
        </p:spPr>
        <p:txBody>
          <a:bodyPr wrap="square" lIns="0" tIns="0" rIns="0" bIns="0" rtlCol="0" anchor="ctr"/>
          <a:lstStyle/>
          <a:p>
            <a:pPr indent="0" marL="0">
              <a:buNone/>
            </a:pPr>
            <a:r>
              <a:rPr lang="en-US" sz="1100" b="1" dirty="0">
                <a:solidFill>
                  <a:srgbClr val="FFFFFF"/>
                </a:solidFill>
                <a:latin typeface="Arial" pitchFamily="34" charset="0"/>
                <a:ea typeface="Arial" pitchFamily="34" charset="-122"/>
                <a:cs typeface="Arial" pitchFamily="34" charset="-120"/>
              </a:rPr>
              <a:t>30-45 min</a:t>
            </a:r>
            <a:endParaRPr lang="en-US" sz="1100" dirty="0"/>
          </a:p>
        </p:txBody>
      </p:sp>
      <p:sp>
        <p:nvSpPr>
          <p:cNvPr id="14" name="Text 12"/>
          <p:cNvSpPr/>
          <p:nvPr/>
        </p:nvSpPr>
        <p:spPr>
          <a:xfrm>
            <a:off x="8778240" y="3383280"/>
            <a:ext cx="2194560" cy="146304"/>
          </a:xfrm>
          <a:prstGeom prst="rect">
            <a:avLst/>
          </a:prstGeom>
          <a:noFill/>
          <a:ln/>
        </p:spPr>
        <p:txBody>
          <a:bodyPr wrap="square" lIns="0" tIns="0" rIns="0" bIns="0" rtlCol="0" anchor="ctr"/>
          <a:lstStyle/>
          <a:p>
            <a:pPr indent="0" marL="0">
              <a:buNone/>
            </a:pPr>
            <a:r>
              <a:rPr lang="en-US" sz="650" b="1" spc="120" kern="0" dirty="0">
                <a:solidFill>
                  <a:srgbClr val="7FE1D9"/>
                </a:solidFill>
                <a:latin typeface="Arial" pitchFamily="34" charset="0"/>
                <a:ea typeface="Arial" pitchFamily="34" charset="-122"/>
                <a:cs typeface="Arial" pitchFamily="34" charset="-120"/>
              </a:rPr>
              <a:t>REFERENCE</a:t>
            </a:r>
            <a:endParaRPr lang="en-US" sz="650" dirty="0"/>
          </a:p>
        </p:txBody>
      </p:sp>
      <p:sp>
        <p:nvSpPr>
          <p:cNvPr id="15" name="Text 13"/>
          <p:cNvSpPr/>
          <p:nvPr/>
        </p:nvSpPr>
        <p:spPr>
          <a:xfrm>
            <a:off x="8778240" y="3611880"/>
            <a:ext cx="2194560" cy="475488"/>
          </a:xfrm>
          <a:prstGeom prst="rect">
            <a:avLst/>
          </a:prstGeom>
          <a:noFill/>
          <a:ln/>
        </p:spPr>
        <p:txBody>
          <a:bodyPr wrap="square" lIns="0" tIns="0" rIns="0" bIns="0" rtlCol="0" anchor="ctr"/>
          <a:lstStyle/>
          <a:p>
            <a:pPr indent="0" marL="0">
              <a:buNone/>
            </a:pPr>
            <a:r>
              <a:rPr lang="en-US" sz="1100" b="1" dirty="0">
                <a:solidFill>
                  <a:srgbClr val="FFFFFF"/>
                </a:solidFill>
                <a:latin typeface="Arial" pitchFamily="34" charset="0"/>
                <a:ea typeface="Arial" pitchFamily="34" charset="-122"/>
                <a:cs typeface="Arial" pitchFamily="34" charset="-120"/>
              </a:rPr>
              <a:t>Employer-specific orientation + applicable OSHA training requirements</a:t>
            </a:r>
            <a:endParaRPr lang="en-US" sz="1100" dirty="0"/>
          </a:p>
        </p:txBody>
      </p:sp>
      <p:sp>
        <p:nvSpPr>
          <p:cNvPr id="16" name="Text 14"/>
          <p:cNvSpPr/>
          <p:nvPr/>
        </p:nvSpPr>
        <p:spPr>
          <a:xfrm>
            <a:off x="8778240" y="4462272"/>
            <a:ext cx="1280160" cy="146304"/>
          </a:xfrm>
          <a:prstGeom prst="rect">
            <a:avLst/>
          </a:prstGeom>
          <a:noFill/>
          <a:ln/>
        </p:spPr>
        <p:txBody>
          <a:bodyPr wrap="square" lIns="0" tIns="0" rIns="0" bIns="0" rtlCol="0" anchor="ctr"/>
          <a:lstStyle/>
          <a:p>
            <a:pPr indent="0" marL="0">
              <a:buNone/>
            </a:pPr>
            <a:r>
              <a:rPr lang="en-US" sz="650" b="1" dirty="0">
                <a:solidFill>
                  <a:srgbClr val="F0B64A"/>
                </a:solidFill>
                <a:latin typeface="Arial" pitchFamily="34" charset="0"/>
                <a:ea typeface="Arial" pitchFamily="34" charset="-122"/>
                <a:cs typeface="Arial" pitchFamily="34" charset="-120"/>
              </a:rPr>
              <a:t>USE NOTE</a:t>
            </a:r>
            <a:endParaRPr lang="en-US" sz="650" dirty="0"/>
          </a:p>
        </p:txBody>
      </p:sp>
      <p:sp>
        <p:nvSpPr>
          <p:cNvPr id="17" name="Text 15"/>
          <p:cNvSpPr/>
          <p:nvPr/>
        </p:nvSpPr>
        <p:spPr>
          <a:xfrm>
            <a:off x="8778240" y="4690872"/>
            <a:ext cx="2194560" cy="621792"/>
          </a:xfrm>
          <a:prstGeom prst="rect">
            <a:avLst/>
          </a:prstGeom>
          <a:noFill/>
          <a:ln/>
        </p:spPr>
        <p:txBody>
          <a:bodyPr wrap="square" lIns="0" tIns="0" rIns="0" bIns="0" rtlCol="0" anchor="ctr"/>
          <a:lstStyle/>
          <a:p>
            <a:pPr indent="0" marL="0">
              <a:buNone/>
            </a:pPr>
            <a:r>
              <a:rPr lang="en-US" sz="780" dirty="0">
                <a:solidFill>
                  <a:srgbClr val="B7C8D1"/>
                </a:solidFill>
                <a:latin typeface="Arial" pitchFamily="34" charset="0"/>
                <a:ea typeface="Arial" pitchFamily="34" charset="-122"/>
                <a:cs typeface="Arial" pitchFamily="34" charset="-120"/>
              </a:rPr>
              <a:t>Orientation framework. Employers must add the site-specific hazards, emergency procedures, required programs, task training and qualifications that apply to the employee.</a:t>
            </a:r>
            <a:endParaRPr lang="en-US" sz="780" dirty="0"/>
          </a:p>
        </p:txBody>
      </p:sp>
      <p:sp>
        <p:nvSpPr>
          <p:cNvPr id="19" name="Text 16"/>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20" name="Text 17"/>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1 / 17</a:t>
            </a:r>
            <a:endParaRPr lang="en-US" sz="6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WHY THIS MATTERS</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Start with the hazard. Build the safe decision.</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Use this slide to connect the topic to what employees actually see, touch, drive or do.</a:t>
            </a:r>
            <a:endParaRPr lang="en-US" sz="1150" dirty="0"/>
          </a:p>
        </p:txBody>
      </p:sp>
      <p:sp>
        <p:nvSpPr>
          <p:cNvPr id="6" name="Shape 4"/>
          <p:cNvSpPr/>
          <p:nvPr/>
        </p:nvSpPr>
        <p:spPr>
          <a:xfrm>
            <a:off x="548640" y="1874520"/>
            <a:ext cx="2395728" cy="3246120"/>
          </a:xfrm>
          <a:prstGeom prst="roundRect">
            <a:avLst>
              <a:gd name="adj" fmla="val 2290"/>
            </a:avLst>
          </a:prstGeom>
          <a:solidFill>
            <a:srgbClr val="F4F7F8"/>
          </a:solidFill>
          <a:ln w="12700">
            <a:solidFill>
              <a:srgbClr val="D9E3E7"/>
            </a:solidFill>
            <a:prstDash val="solid"/>
          </a:ln>
        </p:spPr>
      </p:sp>
      <p:sp>
        <p:nvSpPr>
          <p:cNvPr id="7" name="Shape 5"/>
          <p:cNvSpPr/>
          <p:nvPr/>
        </p:nvSpPr>
        <p:spPr>
          <a:xfrm>
            <a:off x="548640" y="1874520"/>
            <a:ext cx="54864" cy="3246120"/>
          </a:xfrm>
          <a:prstGeom prst="rect">
            <a:avLst/>
          </a:prstGeom>
          <a:solidFill>
            <a:srgbClr val="0C8B83"/>
          </a:solidFill>
          <a:ln w="12700">
            <a:solidFill>
              <a:srgbClr val="0C8B83"/>
            </a:solidFill>
            <a:prstDash val="solid"/>
          </a:ln>
        </p:spPr>
      </p:sp>
      <p:sp>
        <p:nvSpPr>
          <p:cNvPr id="8" name="Text 6"/>
          <p:cNvSpPr/>
          <p:nvPr/>
        </p:nvSpPr>
        <p:spPr>
          <a:xfrm>
            <a:off x="768096" y="2039112"/>
            <a:ext cx="1984248" cy="310896"/>
          </a:xfrm>
          <a:prstGeom prst="rect">
            <a:avLst/>
          </a:prstGeom>
          <a:noFill/>
          <a:ln/>
        </p:spPr>
        <p:txBody>
          <a:bodyPr wrap="square" lIns="0" tIns="0" rIns="0" bIns="0" rtlCol="0" anchor="ctr"/>
          <a:lstStyle/>
          <a:p>
            <a:pPr indent="0" marL="0">
              <a:buNone/>
            </a:pPr>
            <a:r>
              <a:rPr lang="en-US" sz="1200" b="1" dirty="0">
                <a:solidFill>
                  <a:srgbClr val="071018"/>
                </a:solidFill>
                <a:latin typeface="Arial" pitchFamily="34" charset="0"/>
                <a:ea typeface="Arial" pitchFamily="34" charset="-122"/>
                <a:cs typeface="Arial" pitchFamily="34" charset="-120"/>
              </a:rPr>
              <a:t>Safety expectations</a:t>
            </a:r>
            <a:endParaRPr lang="en-US" sz="1200" dirty="0"/>
          </a:p>
        </p:txBody>
      </p:sp>
      <p:sp>
        <p:nvSpPr>
          <p:cNvPr id="9" name="Text 7"/>
          <p:cNvSpPr/>
          <p:nvPr/>
        </p:nvSpPr>
        <p:spPr>
          <a:xfrm>
            <a:off x="768096" y="2432304"/>
            <a:ext cx="1984248" cy="2523744"/>
          </a:xfrm>
          <a:prstGeom prst="rect">
            <a:avLst/>
          </a:prstGeom>
          <a:noFill/>
          <a:ln/>
        </p:spPr>
        <p:txBody>
          <a:bodyPr wrap="square" lIns="0" tIns="0" rIns="0" bIns="0" rtlCol="0" anchor="t"/>
          <a:lstStyle/>
          <a:p>
            <a:pPr indent="0" marL="0">
              <a:buNone/>
            </a:pPr>
            <a:r>
              <a:rPr lang="en-US" sz="1030" dirty="0">
                <a:solidFill>
                  <a:srgbClr val="425865"/>
                </a:solidFill>
                <a:latin typeface="Arial" pitchFamily="34" charset="0"/>
                <a:ea typeface="Arial" pitchFamily="34" charset="-122"/>
                <a:cs typeface="Arial" pitchFamily="34" charset="-120"/>
              </a:rPr>
              <a:t>Employees are expected to stop/ask when unsure and report hazards, injuries and near misses promptly.</a:t>
            </a:r>
            <a:endParaRPr lang="en-US" sz="1030" dirty="0"/>
          </a:p>
        </p:txBody>
      </p:sp>
      <p:sp>
        <p:nvSpPr>
          <p:cNvPr id="10" name="Shape 8"/>
          <p:cNvSpPr/>
          <p:nvPr/>
        </p:nvSpPr>
        <p:spPr>
          <a:xfrm>
            <a:off x="3163824" y="1874520"/>
            <a:ext cx="2395728" cy="3246120"/>
          </a:xfrm>
          <a:prstGeom prst="roundRect">
            <a:avLst>
              <a:gd name="adj" fmla="val 2290"/>
            </a:avLst>
          </a:prstGeom>
          <a:solidFill>
            <a:srgbClr val="F4F7F8"/>
          </a:solidFill>
          <a:ln w="12700">
            <a:solidFill>
              <a:srgbClr val="D9E3E7"/>
            </a:solidFill>
            <a:prstDash val="solid"/>
          </a:ln>
        </p:spPr>
      </p:sp>
      <p:sp>
        <p:nvSpPr>
          <p:cNvPr id="11" name="Shape 9"/>
          <p:cNvSpPr/>
          <p:nvPr/>
        </p:nvSpPr>
        <p:spPr>
          <a:xfrm>
            <a:off x="3163824" y="1874520"/>
            <a:ext cx="54864" cy="3246120"/>
          </a:xfrm>
          <a:prstGeom prst="rect">
            <a:avLst/>
          </a:prstGeom>
          <a:solidFill>
            <a:srgbClr val="F0B64A"/>
          </a:solidFill>
          <a:ln w="12700">
            <a:solidFill>
              <a:srgbClr val="F0B64A"/>
            </a:solidFill>
            <a:prstDash val="solid"/>
          </a:ln>
        </p:spPr>
      </p:sp>
      <p:sp>
        <p:nvSpPr>
          <p:cNvPr id="12" name="Text 10"/>
          <p:cNvSpPr/>
          <p:nvPr/>
        </p:nvSpPr>
        <p:spPr>
          <a:xfrm>
            <a:off x="3383280" y="2039112"/>
            <a:ext cx="1984248" cy="310896"/>
          </a:xfrm>
          <a:prstGeom prst="rect">
            <a:avLst/>
          </a:prstGeom>
          <a:noFill/>
          <a:ln/>
        </p:spPr>
        <p:txBody>
          <a:bodyPr wrap="square" lIns="0" tIns="0" rIns="0" bIns="0" rtlCol="0" anchor="ctr"/>
          <a:lstStyle/>
          <a:p>
            <a:pPr indent="0" marL="0">
              <a:buNone/>
            </a:pPr>
            <a:r>
              <a:rPr lang="en-US" sz="1200" b="1" dirty="0">
                <a:solidFill>
                  <a:srgbClr val="071018"/>
                </a:solidFill>
                <a:latin typeface="Arial" pitchFamily="34" charset="0"/>
                <a:ea typeface="Arial" pitchFamily="34" charset="-122"/>
                <a:cs typeface="Arial" pitchFamily="34" charset="-120"/>
              </a:rPr>
              <a:t>Emergency basics</a:t>
            </a:r>
            <a:endParaRPr lang="en-US" sz="1200" dirty="0"/>
          </a:p>
        </p:txBody>
      </p:sp>
      <p:sp>
        <p:nvSpPr>
          <p:cNvPr id="13" name="Text 11"/>
          <p:cNvSpPr/>
          <p:nvPr/>
        </p:nvSpPr>
        <p:spPr>
          <a:xfrm>
            <a:off x="3383280" y="2432304"/>
            <a:ext cx="1984248" cy="2523744"/>
          </a:xfrm>
          <a:prstGeom prst="rect">
            <a:avLst/>
          </a:prstGeom>
          <a:noFill/>
          <a:ln/>
        </p:spPr>
        <p:txBody>
          <a:bodyPr wrap="square" lIns="0" tIns="0" rIns="0" bIns="0" rtlCol="0" anchor="t"/>
          <a:lstStyle/>
          <a:p>
            <a:pPr indent="0" marL="0">
              <a:buNone/>
            </a:pPr>
            <a:r>
              <a:rPr lang="en-US" sz="1030" dirty="0">
                <a:solidFill>
                  <a:srgbClr val="425865"/>
                </a:solidFill>
                <a:latin typeface="Arial" pitchFamily="34" charset="0"/>
                <a:ea typeface="Arial" pitchFamily="34" charset="-122"/>
                <a:cs typeface="Arial" pitchFamily="34" charset="-120"/>
              </a:rPr>
              <a:t>Know alarm sounds/messages, evacuation routes, assembly areas and emergency contacts.</a:t>
            </a:r>
            <a:endParaRPr lang="en-US" sz="1030" dirty="0"/>
          </a:p>
        </p:txBody>
      </p:sp>
      <p:sp>
        <p:nvSpPr>
          <p:cNvPr id="14" name="Shape 12"/>
          <p:cNvSpPr/>
          <p:nvPr/>
        </p:nvSpPr>
        <p:spPr>
          <a:xfrm>
            <a:off x="5779008" y="1874520"/>
            <a:ext cx="2395728" cy="3246120"/>
          </a:xfrm>
          <a:prstGeom prst="roundRect">
            <a:avLst>
              <a:gd name="adj" fmla="val 2290"/>
            </a:avLst>
          </a:prstGeom>
          <a:solidFill>
            <a:srgbClr val="F4F7F8"/>
          </a:solidFill>
          <a:ln w="12700">
            <a:solidFill>
              <a:srgbClr val="D9E3E7"/>
            </a:solidFill>
            <a:prstDash val="solid"/>
          </a:ln>
        </p:spPr>
      </p:sp>
      <p:sp>
        <p:nvSpPr>
          <p:cNvPr id="15" name="Shape 13"/>
          <p:cNvSpPr/>
          <p:nvPr/>
        </p:nvSpPr>
        <p:spPr>
          <a:xfrm>
            <a:off x="5779008" y="1874520"/>
            <a:ext cx="54864" cy="3246120"/>
          </a:xfrm>
          <a:prstGeom prst="rect">
            <a:avLst/>
          </a:prstGeom>
          <a:solidFill>
            <a:srgbClr val="0C8B83"/>
          </a:solidFill>
          <a:ln w="12700">
            <a:solidFill>
              <a:srgbClr val="0C8B83"/>
            </a:solidFill>
            <a:prstDash val="solid"/>
          </a:ln>
        </p:spPr>
      </p:sp>
      <p:sp>
        <p:nvSpPr>
          <p:cNvPr id="16" name="Text 14"/>
          <p:cNvSpPr/>
          <p:nvPr/>
        </p:nvSpPr>
        <p:spPr>
          <a:xfrm>
            <a:off x="5998464" y="2039112"/>
            <a:ext cx="1984248" cy="310896"/>
          </a:xfrm>
          <a:prstGeom prst="rect">
            <a:avLst/>
          </a:prstGeom>
          <a:noFill/>
          <a:ln/>
        </p:spPr>
        <p:txBody>
          <a:bodyPr wrap="square" lIns="0" tIns="0" rIns="0" bIns="0" rtlCol="0" anchor="ctr"/>
          <a:lstStyle/>
          <a:p>
            <a:pPr indent="0" marL="0">
              <a:buNone/>
            </a:pPr>
            <a:r>
              <a:rPr lang="en-US" sz="1200" b="1" dirty="0">
                <a:solidFill>
                  <a:srgbClr val="071018"/>
                </a:solidFill>
                <a:latin typeface="Arial" pitchFamily="34" charset="0"/>
                <a:ea typeface="Arial" pitchFamily="34" charset="-122"/>
                <a:cs typeface="Arial" pitchFamily="34" charset="-120"/>
              </a:rPr>
              <a:t>PPE and work areas</a:t>
            </a:r>
            <a:endParaRPr lang="en-US" sz="1200" dirty="0"/>
          </a:p>
        </p:txBody>
      </p:sp>
      <p:sp>
        <p:nvSpPr>
          <p:cNvPr id="17" name="Text 15"/>
          <p:cNvSpPr/>
          <p:nvPr/>
        </p:nvSpPr>
        <p:spPr>
          <a:xfrm>
            <a:off x="5998464" y="2432304"/>
            <a:ext cx="1984248" cy="2523744"/>
          </a:xfrm>
          <a:prstGeom prst="rect">
            <a:avLst/>
          </a:prstGeom>
          <a:noFill/>
          <a:ln/>
        </p:spPr>
        <p:txBody>
          <a:bodyPr wrap="square" lIns="0" tIns="0" rIns="0" bIns="0" rtlCol="0" anchor="t"/>
          <a:lstStyle/>
          <a:p>
            <a:pPr indent="0" marL="0">
              <a:buNone/>
            </a:pPr>
            <a:r>
              <a:rPr lang="en-US" sz="1030" dirty="0">
                <a:solidFill>
                  <a:srgbClr val="425865"/>
                </a:solidFill>
                <a:latin typeface="Arial" pitchFamily="34" charset="0"/>
                <a:ea typeface="Arial" pitchFamily="34" charset="-122"/>
                <a:cs typeface="Arial" pitchFamily="34" charset="-120"/>
              </a:rPr>
              <a:t>Know area/task PPE rules, footwear and hearing/eye protection zones.</a:t>
            </a:r>
            <a:endParaRPr lang="en-US" sz="1030" dirty="0"/>
          </a:p>
        </p:txBody>
      </p:sp>
      <p:sp>
        <p:nvSpPr>
          <p:cNvPr id="18" name="Shape 16"/>
          <p:cNvSpPr/>
          <p:nvPr/>
        </p:nvSpPr>
        <p:spPr>
          <a:xfrm>
            <a:off x="8558784" y="658368"/>
            <a:ext cx="3072384" cy="5321808"/>
          </a:xfrm>
          <a:prstGeom prst="roundRect">
            <a:avLst>
              <a:gd name="adj" fmla="val 2083"/>
            </a:avLst>
          </a:prstGeom>
          <a:solidFill>
            <a:srgbClr val="0D1822"/>
          </a:solidFill>
          <a:ln w="12700">
            <a:solidFill>
              <a:srgbClr val="233541"/>
            </a:solidFill>
            <a:prstDash val="solid"/>
          </a:ln>
        </p:spPr>
      </p:sp>
      <p:sp>
        <p:nvSpPr>
          <p:cNvPr id="19" name="Text 17"/>
          <p:cNvSpPr/>
          <p:nvPr/>
        </p:nvSpPr>
        <p:spPr>
          <a:xfrm>
            <a:off x="8869680" y="932688"/>
            <a:ext cx="2331720" cy="182880"/>
          </a:xfrm>
          <a:prstGeom prst="rect">
            <a:avLst/>
          </a:prstGeom>
          <a:noFill/>
          <a:ln/>
        </p:spPr>
        <p:txBody>
          <a:bodyPr wrap="square" lIns="0" tIns="0" rIns="0" bIns="0" rtlCol="0" anchor="ctr"/>
          <a:lstStyle/>
          <a:p>
            <a:pPr indent="0" marL="0">
              <a:buNone/>
            </a:pPr>
            <a:r>
              <a:rPr lang="en-US" sz="700" b="1" spc="120" kern="0" dirty="0">
                <a:solidFill>
                  <a:srgbClr val="7FE1D9"/>
                </a:solidFill>
                <a:latin typeface="Arial" pitchFamily="34" charset="0"/>
                <a:ea typeface="Arial" pitchFamily="34" charset="-122"/>
                <a:cs typeface="Arial" pitchFamily="34" charset="-120"/>
              </a:rPr>
              <a:t>ASK THE ROOM</a:t>
            </a:r>
            <a:endParaRPr lang="en-US" sz="700" dirty="0"/>
          </a:p>
        </p:txBody>
      </p:sp>
      <p:sp>
        <p:nvSpPr>
          <p:cNvPr id="20" name="Text 18"/>
          <p:cNvSpPr/>
          <p:nvPr/>
        </p:nvSpPr>
        <p:spPr>
          <a:xfrm>
            <a:off x="8869680" y="1417320"/>
            <a:ext cx="292608" cy="164592"/>
          </a:xfrm>
          <a:prstGeom prst="rect">
            <a:avLst/>
          </a:prstGeom>
          <a:noFill/>
          <a:ln/>
        </p:spPr>
        <p:txBody>
          <a:bodyPr wrap="square" lIns="0" tIns="0" rIns="0" bIns="0" rtlCol="0" anchor="ctr"/>
          <a:lstStyle/>
          <a:p>
            <a:pPr indent="0" marL="0">
              <a:buNone/>
            </a:pPr>
            <a:r>
              <a:rPr lang="en-US" sz="700" b="1" dirty="0">
                <a:solidFill>
                  <a:srgbClr val="7FE1D9"/>
                </a:solidFill>
                <a:latin typeface="Arial" pitchFamily="34" charset="0"/>
                <a:ea typeface="Arial" pitchFamily="34" charset="-122"/>
                <a:cs typeface="Arial" pitchFamily="34" charset="-120"/>
              </a:rPr>
              <a:t>01</a:t>
            </a:r>
            <a:endParaRPr lang="en-US" sz="700" dirty="0"/>
          </a:p>
        </p:txBody>
      </p:sp>
      <p:sp>
        <p:nvSpPr>
          <p:cNvPr id="21" name="Text 19"/>
          <p:cNvSpPr/>
          <p:nvPr/>
        </p:nvSpPr>
        <p:spPr>
          <a:xfrm>
            <a:off x="9253728" y="138988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Where could this go wrong here?</a:t>
            </a:r>
            <a:endParaRPr lang="en-US" sz="1070" dirty="0"/>
          </a:p>
        </p:txBody>
      </p:sp>
      <p:sp>
        <p:nvSpPr>
          <p:cNvPr id="22" name="Text 20"/>
          <p:cNvSpPr/>
          <p:nvPr/>
        </p:nvSpPr>
        <p:spPr>
          <a:xfrm>
            <a:off x="8869680" y="2423160"/>
            <a:ext cx="292608" cy="164592"/>
          </a:xfrm>
          <a:prstGeom prst="rect">
            <a:avLst/>
          </a:prstGeom>
          <a:noFill/>
          <a:ln/>
        </p:spPr>
        <p:txBody>
          <a:bodyPr wrap="square" lIns="0" tIns="0" rIns="0" bIns="0" rtlCol="0" anchor="ctr"/>
          <a:lstStyle/>
          <a:p>
            <a:pPr indent="0" marL="0">
              <a:buNone/>
            </a:pPr>
            <a:r>
              <a:rPr lang="en-US" sz="700" b="1" dirty="0">
                <a:solidFill>
                  <a:srgbClr val="7FE1D9"/>
                </a:solidFill>
                <a:latin typeface="Arial" pitchFamily="34" charset="0"/>
                <a:ea typeface="Arial" pitchFamily="34" charset="-122"/>
                <a:cs typeface="Arial" pitchFamily="34" charset="-120"/>
              </a:rPr>
              <a:t>02</a:t>
            </a:r>
            <a:endParaRPr lang="en-US" sz="700" dirty="0"/>
          </a:p>
        </p:txBody>
      </p:sp>
      <p:sp>
        <p:nvSpPr>
          <p:cNvPr id="23" name="Text 21"/>
          <p:cNvSpPr/>
          <p:nvPr/>
        </p:nvSpPr>
        <p:spPr>
          <a:xfrm>
            <a:off x="9253728" y="239572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control keeps us safe?</a:t>
            </a:r>
            <a:endParaRPr lang="en-US" sz="1070" dirty="0"/>
          </a:p>
        </p:txBody>
      </p:sp>
      <p:sp>
        <p:nvSpPr>
          <p:cNvPr id="24" name="Text 22"/>
          <p:cNvSpPr/>
          <p:nvPr/>
        </p:nvSpPr>
        <p:spPr>
          <a:xfrm>
            <a:off x="8869680" y="3429000"/>
            <a:ext cx="292608" cy="164592"/>
          </a:xfrm>
          <a:prstGeom prst="rect">
            <a:avLst/>
          </a:prstGeom>
          <a:noFill/>
          <a:ln/>
        </p:spPr>
        <p:txBody>
          <a:bodyPr wrap="square" lIns="0" tIns="0" rIns="0" bIns="0" rtlCol="0" anchor="ctr"/>
          <a:lstStyle/>
          <a:p>
            <a:pPr indent="0" marL="0">
              <a:buNone/>
            </a:pPr>
            <a:r>
              <a:rPr lang="en-US" sz="700" b="1" dirty="0">
                <a:solidFill>
                  <a:srgbClr val="7FE1D9"/>
                </a:solidFill>
                <a:latin typeface="Arial" pitchFamily="34" charset="0"/>
                <a:ea typeface="Arial" pitchFamily="34" charset="-122"/>
                <a:cs typeface="Arial" pitchFamily="34" charset="-120"/>
              </a:rPr>
              <a:t>03</a:t>
            </a:r>
            <a:endParaRPr lang="en-US" sz="700" dirty="0"/>
          </a:p>
        </p:txBody>
      </p:sp>
      <p:sp>
        <p:nvSpPr>
          <p:cNvPr id="25" name="Text 23"/>
          <p:cNvSpPr/>
          <p:nvPr/>
        </p:nvSpPr>
        <p:spPr>
          <a:xfrm>
            <a:off x="9253728" y="340156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should make us stop?</a:t>
            </a:r>
            <a:endParaRPr lang="en-US" sz="1070" dirty="0"/>
          </a:p>
        </p:txBody>
      </p:sp>
      <p:sp>
        <p:nvSpPr>
          <p:cNvPr id="27" name="Text 24"/>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28" name="Text 25"/>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2 / 17</a:t>
            </a:r>
            <a:endParaRPr lang="en-US" sz="6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LEARNING OBJECTIVES</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What employees should be able to do</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Keep the session practical: recognize the hazard, choose the control, know when to stop.</a:t>
            </a:r>
            <a:endParaRPr lang="en-US" sz="1150" dirty="0"/>
          </a:p>
        </p:txBody>
      </p:sp>
      <p:sp>
        <p:nvSpPr>
          <p:cNvPr id="6" name="Shape 4"/>
          <p:cNvSpPr/>
          <p:nvPr/>
        </p:nvSpPr>
        <p:spPr>
          <a:xfrm>
            <a:off x="658368" y="1874520"/>
            <a:ext cx="5212080" cy="1417320"/>
          </a:xfrm>
          <a:prstGeom prst="roundRect">
            <a:avLst>
              <a:gd name="adj" fmla="val 3871"/>
            </a:avLst>
          </a:prstGeom>
          <a:solidFill>
            <a:srgbClr val="F7F8F9"/>
          </a:solidFill>
          <a:ln w="12700">
            <a:solidFill>
              <a:srgbClr val="D9E3E7"/>
            </a:solidFill>
            <a:prstDash val="solid"/>
          </a:ln>
        </p:spPr>
      </p:sp>
      <p:sp>
        <p:nvSpPr>
          <p:cNvPr id="7" name="Shape 5"/>
          <p:cNvSpPr/>
          <p:nvPr/>
        </p:nvSpPr>
        <p:spPr>
          <a:xfrm>
            <a:off x="859536" y="2057400"/>
            <a:ext cx="530352" cy="292608"/>
          </a:xfrm>
          <a:prstGeom prst="roundRect">
            <a:avLst>
              <a:gd name="adj" fmla="val 18750"/>
            </a:avLst>
          </a:prstGeom>
          <a:solidFill>
            <a:srgbClr val="0C8B83"/>
          </a:solidFill>
          <a:ln w="12700">
            <a:solidFill>
              <a:srgbClr val="0C8B83"/>
            </a:solidFill>
            <a:prstDash val="solid"/>
          </a:ln>
        </p:spPr>
      </p:sp>
      <p:sp>
        <p:nvSpPr>
          <p:cNvPr id="8" name="Text 6"/>
          <p:cNvSpPr/>
          <p:nvPr/>
        </p:nvSpPr>
        <p:spPr>
          <a:xfrm>
            <a:off x="914400" y="2116836"/>
            <a:ext cx="420624" cy="118872"/>
          </a:xfrm>
          <a:prstGeom prst="rect">
            <a:avLst/>
          </a:prstGeom>
          <a:noFill/>
          <a:ln/>
        </p:spPr>
        <p:txBody>
          <a:bodyPr wrap="square" lIns="0" tIns="0" rIns="0" bIns="0" rtlCol="0" anchor="ctr"/>
          <a:lstStyle/>
          <a:p>
            <a:pPr algn="ctr" indent="0" marL="0">
              <a:buNone/>
            </a:pPr>
            <a:r>
              <a:rPr lang="en-US" sz="650" b="1" spc="70" kern="0" dirty="0">
                <a:solidFill>
                  <a:srgbClr val="FFFFFF"/>
                </a:solidFill>
                <a:latin typeface="Arial" pitchFamily="34" charset="0"/>
                <a:ea typeface="Arial" pitchFamily="34" charset="-122"/>
                <a:cs typeface="Arial" pitchFamily="34" charset="-120"/>
              </a:rPr>
              <a:t>01</a:t>
            </a:r>
            <a:endParaRPr lang="en-US" sz="650" dirty="0"/>
          </a:p>
        </p:txBody>
      </p:sp>
      <p:sp>
        <p:nvSpPr>
          <p:cNvPr id="9" name="Text 7"/>
          <p:cNvSpPr/>
          <p:nvPr/>
        </p:nvSpPr>
        <p:spPr>
          <a:xfrm>
            <a:off x="877824" y="2514600"/>
            <a:ext cx="4754880" cy="512064"/>
          </a:xfrm>
          <a:prstGeom prst="rect">
            <a:avLst/>
          </a:prstGeom>
          <a:noFill/>
          <a:ln/>
        </p:spPr>
        <p:txBody>
          <a:bodyPr wrap="square" lIns="0" tIns="0" rIns="0" bIns="0" rtlCol="0" anchor="ctr"/>
          <a:lstStyle/>
          <a:p>
            <a:pPr indent="0" marL="0">
              <a:buNone/>
            </a:pPr>
            <a:r>
              <a:rPr lang="en-US" sz="1450" b="1" dirty="0">
                <a:solidFill>
                  <a:srgbClr val="071018"/>
                </a:solidFill>
                <a:latin typeface="Arial" pitchFamily="34" charset="0"/>
                <a:ea typeface="Arial" pitchFamily="34" charset="-122"/>
                <a:cs typeface="Arial" pitchFamily="34" charset="-120"/>
              </a:rPr>
              <a:t>Understand stop-work/reporting expectations and employee responsibilities</a:t>
            </a:r>
            <a:endParaRPr lang="en-US" sz="1450" dirty="0"/>
          </a:p>
        </p:txBody>
      </p:sp>
      <p:sp>
        <p:nvSpPr>
          <p:cNvPr id="10" name="Shape 8"/>
          <p:cNvSpPr/>
          <p:nvPr/>
        </p:nvSpPr>
        <p:spPr>
          <a:xfrm>
            <a:off x="6080760" y="1874520"/>
            <a:ext cx="5212080" cy="1417320"/>
          </a:xfrm>
          <a:prstGeom prst="roundRect">
            <a:avLst>
              <a:gd name="adj" fmla="val 3871"/>
            </a:avLst>
          </a:prstGeom>
          <a:solidFill>
            <a:srgbClr val="F4F8F8"/>
          </a:solidFill>
          <a:ln w="12700">
            <a:solidFill>
              <a:srgbClr val="D9E3E7"/>
            </a:solidFill>
            <a:prstDash val="solid"/>
          </a:ln>
        </p:spPr>
      </p:sp>
      <p:sp>
        <p:nvSpPr>
          <p:cNvPr id="11" name="Shape 9"/>
          <p:cNvSpPr/>
          <p:nvPr/>
        </p:nvSpPr>
        <p:spPr>
          <a:xfrm>
            <a:off x="6281928" y="2057400"/>
            <a:ext cx="530352" cy="292608"/>
          </a:xfrm>
          <a:prstGeom prst="roundRect">
            <a:avLst>
              <a:gd name="adj" fmla="val 18750"/>
            </a:avLst>
          </a:prstGeom>
          <a:solidFill>
            <a:srgbClr val="F0B64A"/>
          </a:solidFill>
          <a:ln w="12700">
            <a:solidFill>
              <a:srgbClr val="F0B64A"/>
            </a:solidFill>
            <a:prstDash val="solid"/>
          </a:ln>
        </p:spPr>
      </p:sp>
      <p:sp>
        <p:nvSpPr>
          <p:cNvPr id="12" name="Text 10"/>
          <p:cNvSpPr/>
          <p:nvPr/>
        </p:nvSpPr>
        <p:spPr>
          <a:xfrm>
            <a:off x="6336792" y="2116836"/>
            <a:ext cx="420624" cy="118872"/>
          </a:xfrm>
          <a:prstGeom prst="rect">
            <a:avLst/>
          </a:prstGeom>
          <a:noFill/>
          <a:ln/>
        </p:spPr>
        <p:txBody>
          <a:bodyPr wrap="square" lIns="0" tIns="0" rIns="0" bIns="0" rtlCol="0" anchor="ctr"/>
          <a:lstStyle/>
          <a:p>
            <a:pPr algn="ctr" indent="0" marL="0">
              <a:buNone/>
            </a:pPr>
            <a:r>
              <a:rPr lang="en-US" sz="650" b="1" spc="70" kern="0" dirty="0">
                <a:solidFill>
                  <a:srgbClr val="FFFFFF"/>
                </a:solidFill>
                <a:latin typeface="Arial" pitchFamily="34" charset="0"/>
                <a:ea typeface="Arial" pitchFamily="34" charset="-122"/>
                <a:cs typeface="Arial" pitchFamily="34" charset="-120"/>
              </a:rPr>
              <a:t>02</a:t>
            </a:r>
            <a:endParaRPr lang="en-US" sz="650" dirty="0"/>
          </a:p>
        </p:txBody>
      </p:sp>
      <p:sp>
        <p:nvSpPr>
          <p:cNvPr id="13" name="Text 11"/>
          <p:cNvSpPr/>
          <p:nvPr/>
        </p:nvSpPr>
        <p:spPr>
          <a:xfrm>
            <a:off x="6300216" y="2514600"/>
            <a:ext cx="4754880" cy="512064"/>
          </a:xfrm>
          <a:prstGeom prst="rect">
            <a:avLst/>
          </a:prstGeom>
          <a:noFill/>
          <a:ln/>
        </p:spPr>
        <p:txBody>
          <a:bodyPr wrap="square" lIns="0" tIns="0" rIns="0" bIns="0" rtlCol="0" anchor="ctr"/>
          <a:lstStyle/>
          <a:p>
            <a:pPr indent="0" marL="0">
              <a:buNone/>
            </a:pPr>
            <a:r>
              <a:rPr lang="en-US" sz="1450" b="1" dirty="0">
                <a:solidFill>
                  <a:srgbClr val="071018"/>
                </a:solidFill>
                <a:latin typeface="Arial" pitchFamily="34" charset="0"/>
                <a:ea typeface="Arial" pitchFamily="34" charset="-122"/>
                <a:cs typeface="Arial" pitchFamily="34" charset="-120"/>
              </a:rPr>
              <a:t>Know emergency alarms, evacuation, medical and severe-weather procedures</a:t>
            </a:r>
            <a:endParaRPr lang="en-US" sz="1450" dirty="0"/>
          </a:p>
        </p:txBody>
      </p:sp>
      <p:sp>
        <p:nvSpPr>
          <p:cNvPr id="14" name="Shape 12"/>
          <p:cNvSpPr/>
          <p:nvPr/>
        </p:nvSpPr>
        <p:spPr>
          <a:xfrm>
            <a:off x="658368" y="3794760"/>
            <a:ext cx="5212080" cy="1417320"/>
          </a:xfrm>
          <a:prstGeom prst="roundRect">
            <a:avLst>
              <a:gd name="adj" fmla="val 3871"/>
            </a:avLst>
          </a:prstGeom>
          <a:solidFill>
            <a:srgbClr val="F7F8F9"/>
          </a:solidFill>
          <a:ln w="12700">
            <a:solidFill>
              <a:srgbClr val="D9E3E7"/>
            </a:solidFill>
            <a:prstDash val="solid"/>
          </a:ln>
        </p:spPr>
      </p:sp>
      <p:sp>
        <p:nvSpPr>
          <p:cNvPr id="15" name="Shape 13"/>
          <p:cNvSpPr/>
          <p:nvPr/>
        </p:nvSpPr>
        <p:spPr>
          <a:xfrm>
            <a:off x="859536" y="3977640"/>
            <a:ext cx="530352" cy="292608"/>
          </a:xfrm>
          <a:prstGeom prst="roundRect">
            <a:avLst>
              <a:gd name="adj" fmla="val 18750"/>
            </a:avLst>
          </a:prstGeom>
          <a:solidFill>
            <a:srgbClr val="0C8B83"/>
          </a:solidFill>
          <a:ln w="12700">
            <a:solidFill>
              <a:srgbClr val="0C8B83"/>
            </a:solidFill>
            <a:prstDash val="solid"/>
          </a:ln>
        </p:spPr>
      </p:sp>
      <p:sp>
        <p:nvSpPr>
          <p:cNvPr id="16" name="Text 14"/>
          <p:cNvSpPr/>
          <p:nvPr/>
        </p:nvSpPr>
        <p:spPr>
          <a:xfrm>
            <a:off x="914400" y="4037076"/>
            <a:ext cx="420624" cy="118872"/>
          </a:xfrm>
          <a:prstGeom prst="rect">
            <a:avLst/>
          </a:prstGeom>
          <a:noFill/>
          <a:ln/>
        </p:spPr>
        <p:txBody>
          <a:bodyPr wrap="square" lIns="0" tIns="0" rIns="0" bIns="0" rtlCol="0" anchor="ctr"/>
          <a:lstStyle/>
          <a:p>
            <a:pPr algn="ctr" indent="0" marL="0">
              <a:buNone/>
            </a:pPr>
            <a:r>
              <a:rPr lang="en-US" sz="650" b="1" spc="70" kern="0" dirty="0">
                <a:solidFill>
                  <a:srgbClr val="FFFFFF"/>
                </a:solidFill>
                <a:latin typeface="Arial" pitchFamily="34" charset="0"/>
                <a:ea typeface="Arial" pitchFamily="34" charset="-122"/>
                <a:cs typeface="Arial" pitchFamily="34" charset="-120"/>
              </a:rPr>
              <a:t>03</a:t>
            </a:r>
            <a:endParaRPr lang="en-US" sz="650" dirty="0"/>
          </a:p>
        </p:txBody>
      </p:sp>
      <p:sp>
        <p:nvSpPr>
          <p:cNvPr id="17" name="Text 15"/>
          <p:cNvSpPr/>
          <p:nvPr/>
        </p:nvSpPr>
        <p:spPr>
          <a:xfrm>
            <a:off x="877824" y="4434840"/>
            <a:ext cx="4754880" cy="512064"/>
          </a:xfrm>
          <a:prstGeom prst="rect">
            <a:avLst/>
          </a:prstGeom>
          <a:noFill/>
          <a:ln/>
        </p:spPr>
        <p:txBody>
          <a:bodyPr wrap="square" lIns="0" tIns="0" rIns="0" bIns="0" rtlCol="0" anchor="ctr"/>
          <a:lstStyle/>
          <a:p>
            <a:pPr indent="0" marL="0">
              <a:buNone/>
            </a:pPr>
            <a:r>
              <a:rPr lang="en-US" sz="1450" b="1" dirty="0">
                <a:solidFill>
                  <a:srgbClr val="071018"/>
                </a:solidFill>
                <a:latin typeface="Arial" pitchFamily="34" charset="0"/>
                <a:ea typeface="Arial" pitchFamily="34" charset="-122"/>
                <a:cs typeface="Arial" pitchFamily="34" charset="-120"/>
              </a:rPr>
              <a:t>Recognize site rules for PPE, chemicals, traffic and restricted work</a:t>
            </a:r>
            <a:endParaRPr lang="en-US" sz="1450" dirty="0"/>
          </a:p>
        </p:txBody>
      </p:sp>
      <p:sp>
        <p:nvSpPr>
          <p:cNvPr id="18" name="Shape 16"/>
          <p:cNvSpPr/>
          <p:nvPr/>
        </p:nvSpPr>
        <p:spPr>
          <a:xfrm>
            <a:off x="6080760" y="3794760"/>
            <a:ext cx="5212080" cy="1417320"/>
          </a:xfrm>
          <a:prstGeom prst="roundRect">
            <a:avLst>
              <a:gd name="adj" fmla="val 3871"/>
            </a:avLst>
          </a:prstGeom>
          <a:solidFill>
            <a:srgbClr val="F4F8F8"/>
          </a:solidFill>
          <a:ln w="12700">
            <a:solidFill>
              <a:srgbClr val="D9E3E7"/>
            </a:solidFill>
            <a:prstDash val="solid"/>
          </a:ln>
        </p:spPr>
      </p:sp>
      <p:sp>
        <p:nvSpPr>
          <p:cNvPr id="19" name="Shape 17"/>
          <p:cNvSpPr/>
          <p:nvPr/>
        </p:nvSpPr>
        <p:spPr>
          <a:xfrm>
            <a:off x="6281928" y="3977640"/>
            <a:ext cx="530352" cy="292608"/>
          </a:xfrm>
          <a:prstGeom prst="roundRect">
            <a:avLst>
              <a:gd name="adj" fmla="val 18750"/>
            </a:avLst>
          </a:prstGeom>
          <a:solidFill>
            <a:srgbClr val="F0B64A"/>
          </a:solidFill>
          <a:ln w="12700">
            <a:solidFill>
              <a:srgbClr val="F0B64A"/>
            </a:solidFill>
            <a:prstDash val="solid"/>
          </a:ln>
        </p:spPr>
      </p:sp>
      <p:sp>
        <p:nvSpPr>
          <p:cNvPr id="20" name="Text 18"/>
          <p:cNvSpPr/>
          <p:nvPr/>
        </p:nvSpPr>
        <p:spPr>
          <a:xfrm>
            <a:off x="6336792" y="4037076"/>
            <a:ext cx="420624" cy="118872"/>
          </a:xfrm>
          <a:prstGeom prst="rect">
            <a:avLst/>
          </a:prstGeom>
          <a:noFill/>
          <a:ln/>
        </p:spPr>
        <p:txBody>
          <a:bodyPr wrap="square" lIns="0" tIns="0" rIns="0" bIns="0" rtlCol="0" anchor="ctr"/>
          <a:lstStyle/>
          <a:p>
            <a:pPr algn="ctr" indent="0" marL="0">
              <a:buNone/>
            </a:pPr>
            <a:r>
              <a:rPr lang="en-US" sz="650" b="1" spc="70" kern="0" dirty="0">
                <a:solidFill>
                  <a:srgbClr val="FFFFFF"/>
                </a:solidFill>
                <a:latin typeface="Arial" pitchFamily="34" charset="0"/>
                <a:ea typeface="Arial" pitchFamily="34" charset="-122"/>
                <a:cs typeface="Arial" pitchFamily="34" charset="-120"/>
              </a:rPr>
              <a:t>04</a:t>
            </a:r>
            <a:endParaRPr lang="en-US" sz="650" dirty="0"/>
          </a:p>
        </p:txBody>
      </p:sp>
      <p:sp>
        <p:nvSpPr>
          <p:cNvPr id="21" name="Text 19"/>
          <p:cNvSpPr/>
          <p:nvPr/>
        </p:nvSpPr>
        <p:spPr>
          <a:xfrm>
            <a:off x="6300216" y="4434840"/>
            <a:ext cx="4754880" cy="512064"/>
          </a:xfrm>
          <a:prstGeom prst="rect">
            <a:avLst/>
          </a:prstGeom>
          <a:noFill/>
          <a:ln/>
        </p:spPr>
        <p:txBody>
          <a:bodyPr wrap="square" lIns="0" tIns="0" rIns="0" bIns="0" rtlCol="0" anchor="ctr"/>
          <a:lstStyle/>
          <a:p>
            <a:pPr indent="0" marL="0">
              <a:buNone/>
            </a:pPr>
            <a:r>
              <a:rPr lang="en-US" sz="1450" b="1" dirty="0">
                <a:solidFill>
                  <a:srgbClr val="071018"/>
                </a:solidFill>
                <a:latin typeface="Arial" pitchFamily="34" charset="0"/>
                <a:ea typeface="Arial" pitchFamily="34" charset="-122"/>
                <a:cs typeface="Arial" pitchFamily="34" charset="-120"/>
              </a:rPr>
              <a:t>Know when task-specific training/authorization is required before work</a:t>
            </a:r>
            <a:endParaRPr lang="en-US" sz="1450" dirty="0"/>
          </a:p>
        </p:txBody>
      </p:sp>
      <p:sp>
        <p:nvSpPr>
          <p:cNvPr id="23" name="Text 20"/>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24" name="Text 21"/>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3 / 17</a:t>
            </a:r>
            <a:endParaRPr lang="en-US" sz="6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MODULE 1 / 6</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Safety expectations</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Start with what the employee is exposed to.</a:t>
            </a:r>
            <a:endParaRPr lang="en-US" sz="1150" dirty="0"/>
          </a:p>
        </p:txBody>
      </p:sp>
      <p:sp>
        <p:nvSpPr>
          <p:cNvPr id="6" name="Shape 4"/>
          <p:cNvSpPr/>
          <p:nvPr/>
        </p:nvSpPr>
        <p:spPr>
          <a:xfrm>
            <a:off x="731520" y="1965960"/>
            <a:ext cx="73152" cy="73152"/>
          </a:xfrm>
          <a:prstGeom prst="ellipse">
            <a:avLst/>
          </a:prstGeom>
          <a:solidFill>
            <a:srgbClr val="0C8B83"/>
          </a:solidFill>
          <a:ln w="12700">
            <a:solidFill>
              <a:srgbClr val="0C8B83"/>
            </a:solidFill>
            <a:prstDash val="solid"/>
          </a:ln>
        </p:spPr>
      </p:sp>
      <p:sp>
        <p:nvSpPr>
          <p:cNvPr id="7" name="Text 5"/>
          <p:cNvSpPr/>
          <p:nvPr/>
        </p:nvSpPr>
        <p:spPr>
          <a:xfrm>
            <a:off x="932688" y="184708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Employees are expected to stop/ask when unsure and report hazards, injuries and near misses promptly.</a:t>
            </a:r>
            <a:endParaRPr lang="en-US" sz="1420" dirty="0"/>
          </a:p>
        </p:txBody>
      </p:sp>
      <p:sp>
        <p:nvSpPr>
          <p:cNvPr id="8" name="Shape 6"/>
          <p:cNvSpPr/>
          <p:nvPr/>
        </p:nvSpPr>
        <p:spPr>
          <a:xfrm>
            <a:off x="731520" y="2697480"/>
            <a:ext cx="73152" cy="73152"/>
          </a:xfrm>
          <a:prstGeom prst="ellipse">
            <a:avLst/>
          </a:prstGeom>
          <a:solidFill>
            <a:srgbClr val="F0B64A"/>
          </a:solidFill>
          <a:ln w="12700">
            <a:solidFill>
              <a:srgbClr val="F0B64A"/>
            </a:solidFill>
            <a:prstDash val="solid"/>
          </a:ln>
        </p:spPr>
      </p:sp>
      <p:sp>
        <p:nvSpPr>
          <p:cNvPr id="9" name="Text 7"/>
          <p:cNvSpPr/>
          <p:nvPr/>
        </p:nvSpPr>
        <p:spPr>
          <a:xfrm>
            <a:off x="932688" y="257860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No job is so urgent that required controls can be bypassed.</a:t>
            </a:r>
            <a:endParaRPr lang="en-US" sz="1420" dirty="0"/>
          </a:p>
        </p:txBody>
      </p:sp>
      <p:sp>
        <p:nvSpPr>
          <p:cNvPr id="10" name="Shape 8"/>
          <p:cNvSpPr/>
          <p:nvPr/>
        </p:nvSpPr>
        <p:spPr>
          <a:xfrm>
            <a:off x="731520" y="3429000"/>
            <a:ext cx="73152" cy="73152"/>
          </a:xfrm>
          <a:prstGeom prst="ellipse">
            <a:avLst/>
          </a:prstGeom>
          <a:solidFill>
            <a:srgbClr val="0C8B83"/>
          </a:solidFill>
          <a:ln w="12700">
            <a:solidFill>
              <a:srgbClr val="0C8B83"/>
            </a:solidFill>
            <a:prstDash val="solid"/>
          </a:ln>
        </p:spPr>
      </p:sp>
      <p:sp>
        <p:nvSpPr>
          <p:cNvPr id="11" name="Text 9"/>
          <p:cNvSpPr/>
          <p:nvPr/>
        </p:nvSpPr>
        <p:spPr>
          <a:xfrm>
            <a:off x="932688" y="331012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Supervisors must respond to concerns without retaliation.</a:t>
            </a:r>
            <a:endParaRPr lang="en-US" sz="1420" dirty="0"/>
          </a:p>
        </p:txBody>
      </p:sp>
      <p:sp>
        <p:nvSpPr>
          <p:cNvPr id="12" name="Shape 10"/>
          <p:cNvSpPr/>
          <p:nvPr/>
        </p:nvSpPr>
        <p:spPr>
          <a:xfrm>
            <a:off x="8558784" y="658368"/>
            <a:ext cx="3072384" cy="5321808"/>
          </a:xfrm>
          <a:prstGeom prst="roundRect">
            <a:avLst>
              <a:gd name="adj" fmla="val 2083"/>
            </a:avLst>
          </a:prstGeom>
          <a:solidFill>
            <a:srgbClr val="0D1822"/>
          </a:solidFill>
          <a:ln w="12700">
            <a:solidFill>
              <a:srgbClr val="233541"/>
            </a:solidFill>
            <a:prstDash val="solid"/>
          </a:ln>
        </p:spPr>
      </p:sp>
      <p:sp>
        <p:nvSpPr>
          <p:cNvPr id="13" name="Text 11"/>
          <p:cNvSpPr/>
          <p:nvPr/>
        </p:nvSpPr>
        <p:spPr>
          <a:xfrm>
            <a:off x="8869680" y="932688"/>
            <a:ext cx="2331720" cy="182880"/>
          </a:xfrm>
          <a:prstGeom prst="rect">
            <a:avLst/>
          </a:prstGeom>
          <a:noFill/>
          <a:ln/>
        </p:spPr>
        <p:txBody>
          <a:bodyPr wrap="square" lIns="0" tIns="0" rIns="0" bIns="0" rtlCol="0" anchor="ctr"/>
          <a:lstStyle/>
          <a:p>
            <a:pPr indent="0" marL="0">
              <a:buNone/>
            </a:pPr>
            <a:r>
              <a:rPr lang="en-US" sz="700" b="1" spc="120" kern="0" dirty="0">
                <a:solidFill>
                  <a:srgbClr val="0C8B83"/>
                </a:solidFill>
                <a:latin typeface="Arial" pitchFamily="34" charset="0"/>
                <a:ea typeface="Arial" pitchFamily="34" charset="-122"/>
                <a:cs typeface="Arial" pitchFamily="34" charset="-120"/>
              </a:rPr>
              <a:t>FIELD DECISION</a:t>
            </a:r>
            <a:endParaRPr lang="en-US" sz="700" dirty="0"/>
          </a:p>
        </p:txBody>
      </p:sp>
      <p:sp>
        <p:nvSpPr>
          <p:cNvPr id="14" name="Text 12"/>
          <p:cNvSpPr/>
          <p:nvPr/>
        </p:nvSpPr>
        <p:spPr>
          <a:xfrm>
            <a:off x="8869680" y="1417320"/>
            <a:ext cx="292608" cy="164592"/>
          </a:xfrm>
          <a:prstGeom prst="rect">
            <a:avLst/>
          </a:prstGeom>
          <a:noFill/>
          <a:ln/>
        </p:spPr>
        <p:txBody>
          <a:bodyPr wrap="square" lIns="0" tIns="0" rIns="0" bIns="0" rtlCol="0" anchor="ctr"/>
          <a:lstStyle/>
          <a:p>
            <a:pPr indent="0" marL="0">
              <a:buNone/>
            </a:pPr>
            <a:r>
              <a:rPr lang="en-US" sz="700" b="1" dirty="0">
                <a:solidFill>
                  <a:srgbClr val="0C8B83"/>
                </a:solidFill>
                <a:latin typeface="Arial" pitchFamily="34" charset="0"/>
                <a:ea typeface="Arial" pitchFamily="34" charset="-122"/>
                <a:cs typeface="Arial" pitchFamily="34" charset="-120"/>
              </a:rPr>
              <a:t>01</a:t>
            </a:r>
            <a:endParaRPr lang="en-US" sz="700" dirty="0"/>
          </a:p>
        </p:txBody>
      </p:sp>
      <p:sp>
        <p:nvSpPr>
          <p:cNvPr id="15" name="Text 13"/>
          <p:cNvSpPr/>
          <p:nvPr/>
        </p:nvSpPr>
        <p:spPr>
          <a:xfrm>
            <a:off x="9253728" y="138988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Where could this fail?</a:t>
            </a:r>
            <a:endParaRPr lang="en-US" sz="1070" dirty="0"/>
          </a:p>
        </p:txBody>
      </p:sp>
      <p:sp>
        <p:nvSpPr>
          <p:cNvPr id="16" name="Text 14"/>
          <p:cNvSpPr/>
          <p:nvPr/>
        </p:nvSpPr>
        <p:spPr>
          <a:xfrm>
            <a:off x="8869680" y="2423160"/>
            <a:ext cx="292608" cy="164592"/>
          </a:xfrm>
          <a:prstGeom prst="rect">
            <a:avLst/>
          </a:prstGeom>
          <a:noFill/>
          <a:ln/>
        </p:spPr>
        <p:txBody>
          <a:bodyPr wrap="square" lIns="0" tIns="0" rIns="0" bIns="0" rtlCol="0" anchor="ctr"/>
          <a:lstStyle/>
          <a:p>
            <a:pPr indent="0" marL="0">
              <a:buNone/>
            </a:pPr>
            <a:r>
              <a:rPr lang="en-US" sz="700" b="1" dirty="0">
                <a:solidFill>
                  <a:srgbClr val="0C8B83"/>
                </a:solidFill>
                <a:latin typeface="Arial" pitchFamily="34" charset="0"/>
                <a:ea typeface="Arial" pitchFamily="34" charset="-122"/>
                <a:cs typeface="Arial" pitchFamily="34" charset="-120"/>
              </a:rPr>
              <a:t>02</a:t>
            </a:r>
            <a:endParaRPr lang="en-US" sz="700" dirty="0"/>
          </a:p>
        </p:txBody>
      </p:sp>
      <p:sp>
        <p:nvSpPr>
          <p:cNvPr id="17" name="Text 15"/>
          <p:cNvSpPr/>
          <p:nvPr/>
        </p:nvSpPr>
        <p:spPr>
          <a:xfrm>
            <a:off x="9253728" y="239572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control do we use?</a:t>
            </a:r>
            <a:endParaRPr lang="en-US" sz="1070" dirty="0"/>
          </a:p>
        </p:txBody>
      </p:sp>
      <p:sp>
        <p:nvSpPr>
          <p:cNvPr id="18" name="Text 16"/>
          <p:cNvSpPr/>
          <p:nvPr/>
        </p:nvSpPr>
        <p:spPr>
          <a:xfrm>
            <a:off x="8869680" y="3429000"/>
            <a:ext cx="292608" cy="164592"/>
          </a:xfrm>
          <a:prstGeom prst="rect">
            <a:avLst/>
          </a:prstGeom>
          <a:noFill/>
          <a:ln/>
        </p:spPr>
        <p:txBody>
          <a:bodyPr wrap="square" lIns="0" tIns="0" rIns="0" bIns="0" rtlCol="0" anchor="ctr"/>
          <a:lstStyle/>
          <a:p>
            <a:pPr indent="0" marL="0">
              <a:buNone/>
            </a:pPr>
            <a:r>
              <a:rPr lang="en-US" sz="700" b="1" dirty="0">
                <a:solidFill>
                  <a:srgbClr val="0C8B83"/>
                </a:solidFill>
                <a:latin typeface="Arial" pitchFamily="34" charset="0"/>
                <a:ea typeface="Arial" pitchFamily="34" charset="-122"/>
                <a:cs typeface="Arial" pitchFamily="34" charset="-120"/>
              </a:rPr>
              <a:t>03</a:t>
            </a:r>
            <a:endParaRPr lang="en-US" sz="700" dirty="0"/>
          </a:p>
        </p:txBody>
      </p:sp>
      <p:sp>
        <p:nvSpPr>
          <p:cNvPr id="19" name="Text 17"/>
          <p:cNvSpPr/>
          <p:nvPr/>
        </p:nvSpPr>
        <p:spPr>
          <a:xfrm>
            <a:off x="9253728" y="340156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makes us stop?</a:t>
            </a:r>
            <a:endParaRPr lang="en-US" sz="1070" dirty="0"/>
          </a:p>
        </p:txBody>
      </p:sp>
      <p:sp>
        <p:nvSpPr>
          <p:cNvPr id="21" name="Text 18"/>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22" name="Text 19"/>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4 / 17</a:t>
            </a:r>
            <a:endParaRPr lang="en-US" sz="6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MODULE 2 / 6</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Emergency basics</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Tie every point to a visible action or decision.</a:t>
            </a:r>
            <a:endParaRPr lang="en-US" sz="1150" dirty="0"/>
          </a:p>
        </p:txBody>
      </p:sp>
      <p:sp>
        <p:nvSpPr>
          <p:cNvPr id="6" name="Shape 4"/>
          <p:cNvSpPr/>
          <p:nvPr/>
        </p:nvSpPr>
        <p:spPr>
          <a:xfrm>
            <a:off x="731520" y="1965960"/>
            <a:ext cx="73152" cy="73152"/>
          </a:xfrm>
          <a:prstGeom prst="ellipse">
            <a:avLst/>
          </a:prstGeom>
          <a:solidFill>
            <a:srgbClr val="0C8B83"/>
          </a:solidFill>
          <a:ln w="12700">
            <a:solidFill>
              <a:srgbClr val="0C8B83"/>
            </a:solidFill>
            <a:prstDash val="solid"/>
          </a:ln>
        </p:spPr>
      </p:sp>
      <p:sp>
        <p:nvSpPr>
          <p:cNvPr id="7" name="Text 5"/>
          <p:cNvSpPr/>
          <p:nvPr/>
        </p:nvSpPr>
        <p:spPr>
          <a:xfrm>
            <a:off x="932688" y="184708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Know alarm sounds/messages, evacuation routes, assembly areas and emergency contacts.</a:t>
            </a:r>
            <a:endParaRPr lang="en-US" sz="1420" dirty="0"/>
          </a:p>
        </p:txBody>
      </p:sp>
      <p:sp>
        <p:nvSpPr>
          <p:cNvPr id="8" name="Shape 6"/>
          <p:cNvSpPr/>
          <p:nvPr/>
        </p:nvSpPr>
        <p:spPr>
          <a:xfrm>
            <a:off x="731520" y="2697480"/>
            <a:ext cx="73152" cy="73152"/>
          </a:xfrm>
          <a:prstGeom prst="ellipse">
            <a:avLst/>
          </a:prstGeom>
          <a:solidFill>
            <a:srgbClr val="F0B64A"/>
          </a:solidFill>
          <a:ln w="12700">
            <a:solidFill>
              <a:srgbClr val="F0B64A"/>
            </a:solidFill>
            <a:prstDash val="solid"/>
          </a:ln>
        </p:spPr>
      </p:sp>
      <p:sp>
        <p:nvSpPr>
          <p:cNvPr id="9" name="Text 7"/>
          <p:cNvSpPr/>
          <p:nvPr/>
        </p:nvSpPr>
        <p:spPr>
          <a:xfrm>
            <a:off x="932688" y="257860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Understand medical response/AED/first-aid process and severe-weather or shelter actions.</a:t>
            </a:r>
            <a:endParaRPr lang="en-US" sz="1420" dirty="0"/>
          </a:p>
        </p:txBody>
      </p:sp>
      <p:sp>
        <p:nvSpPr>
          <p:cNvPr id="10" name="Shape 8"/>
          <p:cNvSpPr/>
          <p:nvPr/>
        </p:nvSpPr>
        <p:spPr>
          <a:xfrm>
            <a:off x="8558784" y="658368"/>
            <a:ext cx="3072384" cy="5321808"/>
          </a:xfrm>
          <a:prstGeom prst="roundRect">
            <a:avLst>
              <a:gd name="adj" fmla="val 2083"/>
            </a:avLst>
          </a:prstGeom>
          <a:solidFill>
            <a:srgbClr val="0D1822"/>
          </a:solidFill>
          <a:ln w="12700">
            <a:solidFill>
              <a:srgbClr val="233541"/>
            </a:solidFill>
            <a:prstDash val="solid"/>
          </a:ln>
        </p:spPr>
      </p:sp>
      <p:sp>
        <p:nvSpPr>
          <p:cNvPr id="11" name="Text 9"/>
          <p:cNvSpPr/>
          <p:nvPr/>
        </p:nvSpPr>
        <p:spPr>
          <a:xfrm>
            <a:off x="8869680" y="932688"/>
            <a:ext cx="2331720" cy="182880"/>
          </a:xfrm>
          <a:prstGeom prst="rect">
            <a:avLst/>
          </a:prstGeom>
          <a:noFill/>
          <a:ln/>
        </p:spPr>
        <p:txBody>
          <a:bodyPr wrap="square" lIns="0" tIns="0" rIns="0" bIns="0" rtlCol="0" anchor="ctr"/>
          <a:lstStyle/>
          <a:p>
            <a:pPr indent="0" marL="0">
              <a:buNone/>
            </a:pPr>
            <a:r>
              <a:rPr lang="en-US" sz="700" b="1" spc="120" kern="0" dirty="0">
                <a:solidFill>
                  <a:srgbClr val="F0B64A"/>
                </a:solidFill>
                <a:latin typeface="Arial" pitchFamily="34" charset="0"/>
                <a:ea typeface="Arial" pitchFamily="34" charset="-122"/>
                <a:cs typeface="Arial" pitchFamily="34" charset="-120"/>
              </a:rPr>
              <a:t>FIELD DECISION</a:t>
            </a:r>
            <a:endParaRPr lang="en-US" sz="700" dirty="0"/>
          </a:p>
        </p:txBody>
      </p:sp>
      <p:sp>
        <p:nvSpPr>
          <p:cNvPr id="12" name="Text 10"/>
          <p:cNvSpPr/>
          <p:nvPr/>
        </p:nvSpPr>
        <p:spPr>
          <a:xfrm>
            <a:off x="8869680" y="1417320"/>
            <a:ext cx="292608"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01</a:t>
            </a:r>
            <a:endParaRPr lang="en-US" sz="700" dirty="0"/>
          </a:p>
        </p:txBody>
      </p:sp>
      <p:sp>
        <p:nvSpPr>
          <p:cNvPr id="13" name="Text 11"/>
          <p:cNvSpPr/>
          <p:nvPr/>
        </p:nvSpPr>
        <p:spPr>
          <a:xfrm>
            <a:off x="9253728" y="138988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changes the risk?</a:t>
            </a:r>
            <a:endParaRPr lang="en-US" sz="1070" dirty="0"/>
          </a:p>
        </p:txBody>
      </p:sp>
      <p:sp>
        <p:nvSpPr>
          <p:cNvPr id="14" name="Text 12"/>
          <p:cNvSpPr/>
          <p:nvPr/>
        </p:nvSpPr>
        <p:spPr>
          <a:xfrm>
            <a:off x="8869680" y="2423160"/>
            <a:ext cx="292608"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02</a:t>
            </a:r>
            <a:endParaRPr lang="en-US" sz="700" dirty="0"/>
          </a:p>
        </p:txBody>
      </p:sp>
      <p:sp>
        <p:nvSpPr>
          <p:cNvPr id="15" name="Text 13"/>
          <p:cNvSpPr/>
          <p:nvPr/>
        </p:nvSpPr>
        <p:spPr>
          <a:xfrm>
            <a:off x="9253728" y="239572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must the employee do?</a:t>
            </a:r>
            <a:endParaRPr lang="en-US" sz="1070" dirty="0"/>
          </a:p>
        </p:txBody>
      </p:sp>
      <p:sp>
        <p:nvSpPr>
          <p:cNvPr id="16" name="Text 14"/>
          <p:cNvSpPr/>
          <p:nvPr/>
        </p:nvSpPr>
        <p:spPr>
          <a:xfrm>
            <a:off x="8869680" y="3429000"/>
            <a:ext cx="292608"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03</a:t>
            </a:r>
            <a:endParaRPr lang="en-US" sz="700" dirty="0"/>
          </a:p>
        </p:txBody>
      </p:sp>
      <p:sp>
        <p:nvSpPr>
          <p:cNvPr id="17" name="Text 15"/>
          <p:cNvSpPr/>
          <p:nvPr/>
        </p:nvSpPr>
        <p:spPr>
          <a:xfrm>
            <a:off x="9253728" y="340156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Who needs to know?</a:t>
            </a:r>
            <a:endParaRPr lang="en-US" sz="1070" dirty="0"/>
          </a:p>
        </p:txBody>
      </p:sp>
      <p:sp>
        <p:nvSpPr>
          <p:cNvPr id="19" name="Text 16"/>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20" name="Text 17"/>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5 / 17</a:t>
            </a:r>
            <a:endParaRPr lang="en-US" sz="6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MODULE 3 / 6</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PPE and work areas</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Tie every point to a visible action or decision.</a:t>
            </a:r>
            <a:endParaRPr lang="en-US" sz="1150" dirty="0"/>
          </a:p>
        </p:txBody>
      </p:sp>
      <p:sp>
        <p:nvSpPr>
          <p:cNvPr id="6" name="Shape 4"/>
          <p:cNvSpPr/>
          <p:nvPr/>
        </p:nvSpPr>
        <p:spPr>
          <a:xfrm>
            <a:off x="731520" y="1965960"/>
            <a:ext cx="73152" cy="73152"/>
          </a:xfrm>
          <a:prstGeom prst="ellipse">
            <a:avLst/>
          </a:prstGeom>
          <a:solidFill>
            <a:srgbClr val="0C8B83"/>
          </a:solidFill>
          <a:ln w="12700">
            <a:solidFill>
              <a:srgbClr val="0C8B83"/>
            </a:solidFill>
            <a:prstDash val="solid"/>
          </a:ln>
        </p:spPr>
      </p:sp>
      <p:sp>
        <p:nvSpPr>
          <p:cNvPr id="7" name="Text 5"/>
          <p:cNvSpPr/>
          <p:nvPr/>
        </p:nvSpPr>
        <p:spPr>
          <a:xfrm>
            <a:off x="932688" y="184708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Know area/task PPE rules, footwear and hearing/eye protection zones.</a:t>
            </a:r>
            <a:endParaRPr lang="en-US" sz="1420" dirty="0"/>
          </a:p>
        </p:txBody>
      </p:sp>
      <p:sp>
        <p:nvSpPr>
          <p:cNvPr id="8" name="Shape 6"/>
          <p:cNvSpPr/>
          <p:nvPr/>
        </p:nvSpPr>
        <p:spPr>
          <a:xfrm>
            <a:off x="731520" y="2697480"/>
            <a:ext cx="73152" cy="73152"/>
          </a:xfrm>
          <a:prstGeom prst="ellipse">
            <a:avLst/>
          </a:prstGeom>
          <a:solidFill>
            <a:srgbClr val="F0B64A"/>
          </a:solidFill>
          <a:ln w="12700">
            <a:solidFill>
              <a:srgbClr val="F0B64A"/>
            </a:solidFill>
            <a:prstDash val="solid"/>
          </a:ln>
        </p:spPr>
      </p:sp>
      <p:sp>
        <p:nvSpPr>
          <p:cNvPr id="9" name="Text 7"/>
          <p:cNvSpPr/>
          <p:nvPr/>
        </p:nvSpPr>
        <p:spPr>
          <a:xfrm>
            <a:off x="932688" y="257860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Keep aisles/exits/emergency equipment clear and maintain housekeeping.</a:t>
            </a:r>
            <a:endParaRPr lang="en-US" sz="1420" dirty="0"/>
          </a:p>
        </p:txBody>
      </p:sp>
      <p:sp>
        <p:nvSpPr>
          <p:cNvPr id="10" name="Shape 8"/>
          <p:cNvSpPr/>
          <p:nvPr/>
        </p:nvSpPr>
        <p:spPr>
          <a:xfrm>
            <a:off x="8558784" y="658368"/>
            <a:ext cx="3072384" cy="5321808"/>
          </a:xfrm>
          <a:prstGeom prst="roundRect">
            <a:avLst>
              <a:gd name="adj" fmla="val 2083"/>
            </a:avLst>
          </a:prstGeom>
          <a:solidFill>
            <a:srgbClr val="0D1822"/>
          </a:solidFill>
          <a:ln w="12700">
            <a:solidFill>
              <a:srgbClr val="233541"/>
            </a:solidFill>
            <a:prstDash val="solid"/>
          </a:ln>
        </p:spPr>
      </p:sp>
      <p:sp>
        <p:nvSpPr>
          <p:cNvPr id="11" name="Text 9"/>
          <p:cNvSpPr/>
          <p:nvPr/>
        </p:nvSpPr>
        <p:spPr>
          <a:xfrm>
            <a:off x="8869680" y="932688"/>
            <a:ext cx="2331720" cy="182880"/>
          </a:xfrm>
          <a:prstGeom prst="rect">
            <a:avLst/>
          </a:prstGeom>
          <a:noFill/>
          <a:ln/>
        </p:spPr>
        <p:txBody>
          <a:bodyPr wrap="square" lIns="0" tIns="0" rIns="0" bIns="0" rtlCol="0" anchor="ctr"/>
          <a:lstStyle/>
          <a:p>
            <a:pPr indent="0" marL="0">
              <a:buNone/>
            </a:pPr>
            <a:r>
              <a:rPr lang="en-US" sz="700" b="1" spc="120" kern="0" dirty="0">
                <a:solidFill>
                  <a:srgbClr val="0C8B83"/>
                </a:solidFill>
                <a:latin typeface="Arial" pitchFamily="34" charset="0"/>
                <a:ea typeface="Arial" pitchFamily="34" charset="-122"/>
                <a:cs typeface="Arial" pitchFamily="34" charset="-120"/>
              </a:rPr>
              <a:t>FIELD DECISION</a:t>
            </a:r>
            <a:endParaRPr lang="en-US" sz="700" dirty="0"/>
          </a:p>
        </p:txBody>
      </p:sp>
      <p:sp>
        <p:nvSpPr>
          <p:cNvPr id="12" name="Text 10"/>
          <p:cNvSpPr/>
          <p:nvPr/>
        </p:nvSpPr>
        <p:spPr>
          <a:xfrm>
            <a:off x="8869680" y="1417320"/>
            <a:ext cx="292608" cy="164592"/>
          </a:xfrm>
          <a:prstGeom prst="rect">
            <a:avLst/>
          </a:prstGeom>
          <a:noFill/>
          <a:ln/>
        </p:spPr>
        <p:txBody>
          <a:bodyPr wrap="square" lIns="0" tIns="0" rIns="0" bIns="0" rtlCol="0" anchor="ctr"/>
          <a:lstStyle/>
          <a:p>
            <a:pPr indent="0" marL="0">
              <a:buNone/>
            </a:pPr>
            <a:r>
              <a:rPr lang="en-US" sz="700" b="1" dirty="0">
                <a:solidFill>
                  <a:srgbClr val="0C8B83"/>
                </a:solidFill>
                <a:latin typeface="Arial" pitchFamily="34" charset="0"/>
                <a:ea typeface="Arial" pitchFamily="34" charset="-122"/>
                <a:cs typeface="Arial" pitchFamily="34" charset="-120"/>
              </a:rPr>
              <a:t>01</a:t>
            </a:r>
            <a:endParaRPr lang="en-US" sz="700" dirty="0"/>
          </a:p>
        </p:txBody>
      </p:sp>
      <p:sp>
        <p:nvSpPr>
          <p:cNvPr id="13" name="Text 11"/>
          <p:cNvSpPr/>
          <p:nvPr/>
        </p:nvSpPr>
        <p:spPr>
          <a:xfrm>
            <a:off x="9253728" y="138988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Where could this fail?</a:t>
            </a:r>
            <a:endParaRPr lang="en-US" sz="1070" dirty="0"/>
          </a:p>
        </p:txBody>
      </p:sp>
      <p:sp>
        <p:nvSpPr>
          <p:cNvPr id="14" name="Text 12"/>
          <p:cNvSpPr/>
          <p:nvPr/>
        </p:nvSpPr>
        <p:spPr>
          <a:xfrm>
            <a:off x="8869680" y="2423160"/>
            <a:ext cx="292608" cy="164592"/>
          </a:xfrm>
          <a:prstGeom prst="rect">
            <a:avLst/>
          </a:prstGeom>
          <a:noFill/>
          <a:ln/>
        </p:spPr>
        <p:txBody>
          <a:bodyPr wrap="square" lIns="0" tIns="0" rIns="0" bIns="0" rtlCol="0" anchor="ctr"/>
          <a:lstStyle/>
          <a:p>
            <a:pPr indent="0" marL="0">
              <a:buNone/>
            </a:pPr>
            <a:r>
              <a:rPr lang="en-US" sz="700" b="1" dirty="0">
                <a:solidFill>
                  <a:srgbClr val="0C8B83"/>
                </a:solidFill>
                <a:latin typeface="Arial" pitchFamily="34" charset="0"/>
                <a:ea typeface="Arial" pitchFamily="34" charset="-122"/>
                <a:cs typeface="Arial" pitchFamily="34" charset="-120"/>
              </a:rPr>
              <a:t>02</a:t>
            </a:r>
            <a:endParaRPr lang="en-US" sz="700" dirty="0"/>
          </a:p>
        </p:txBody>
      </p:sp>
      <p:sp>
        <p:nvSpPr>
          <p:cNvPr id="15" name="Text 13"/>
          <p:cNvSpPr/>
          <p:nvPr/>
        </p:nvSpPr>
        <p:spPr>
          <a:xfrm>
            <a:off x="9253728" y="239572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control do we use?</a:t>
            </a:r>
            <a:endParaRPr lang="en-US" sz="1070" dirty="0"/>
          </a:p>
        </p:txBody>
      </p:sp>
      <p:sp>
        <p:nvSpPr>
          <p:cNvPr id="16" name="Text 14"/>
          <p:cNvSpPr/>
          <p:nvPr/>
        </p:nvSpPr>
        <p:spPr>
          <a:xfrm>
            <a:off x="8869680" y="3429000"/>
            <a:ext cx="292608" cy="164592"/>
          </a:xfrm>
          <a:prstGeom prst="rect">
            <a:avLst/>
          </a:prstGeom>
          <a:noFill/>
          <a:ln/>
        </p:spPr>
        <p:txBody>
          <a:bodyPr wrap="square" lIns="0" tIns="0" rIns="0" bIns="0" rtlCol="0" anchor="ctr"/>
          <a:lstStyle/>
          <a:p>
            <a:pPr indent="0" marL="0">
              <a:buNone/>
            </a:pPr>
            <a:r>
              <a:rPr lang="en-US" sz="700" b="1" dirty="0">
                <a:solidFill>
                  <a:srgbClr val="0C8B83"/>
                </a:solidFill>
                <a:latin typeface="Arial" pitchFamily="34" charset="0"/>
                <a:ea typeface="Arial" pitchFamily="34" charset="-122"/>
                <a:cs typeface="Arial" pitchFamily="34" charset="-120"/>
              </a:rPr>
              <a:t>03</a:t>
            </a:r>
            <a:endParaRPr lang="en-US" sz="700" dirty="0"/>
          </a:p>
        </p:txBody>
      </p:sp>
      <p:sp>
        <p:nvSpPr>
          <p:cNvPr id="17" name="Text 15"/>
          <p:cNvSpPr/>
          <p:nvPr/>
        </p:nvSpPr>
        <p:spPr>
          <a:xfrm>
            <a:off x="9253728" y="340156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makes us stop?</a:t>
            </a:r>
            <a:endParaRPr lang="en-US" sz="1070" dirty="0"/>
          </a:p>
        </p:txBody>
      </p:sp>
      <p:sp>
        <p:nvSpPr>
          <p:cNvPr id="19" name="Text 16"/>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20" name="Text 17"/>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6 / 17</a:t>
            </a:r>
            <a:endParaRPr lang="en-US" sz="6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MODULE 4 / 6</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Chemicals and energy hazards</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Tie every point to a visible action or decision.</a:t>
            </a:r>
            <a:endParaRPr lang="en-US" sz="1150" dirty="0"/>
          </a:p>
        </p:txBody>
      </p:sp>
      <p:sp>
        <p:nvSpPr>
          <p:cNvPr id="6" name="Shape 4"/>
          <p:cNvSpPr/>
          <p:nvPr/>
        </p:nvSpPr>
        <p:spPr>
          <a:xfrm>
            <a:off x="731520" y="1965960"/>
            <a:ext cx="73152" cy="73152"/>
          </a:xfrm>
          <a:prstGeom prst="ellipse">
            <a:avLst/>
          </a:prstGeom>
          <a:solidFill>
            <a:srgbClr val="0C8B83"/>
          </a:solidFill>
          <a:ln w="12700">
            <a:solidFill>
              <a:srgbClr val="0C8B83"/>
            </a:solidFill>
            <a:prstDash val="solid"/>
          </a:ln>
        </p:spPr>
      </p:sp>
      <p:sp>
        <p:nvSpPr>
          <p:cNvPr id="7" name="Text 5"/>
          <p:cNvSpPr/>
          <p:nvPr/>
        </p:nvSpPr>
        <p:spPr>
          <a:xfrm>
            <a:off x="932688" y="184708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Know how to access SDSs and recognize labels.</a:t>
            </a:r>
            <a:endParaRPr lang="en-US" sz="1420" dirty="0"/>
          </a:p>
        </p:txBody>
      </p:sp>
      <p:sp>
        <p:nvSpPr>
          <p:cNvPr id="8" name="Shape 6"/>
          <p:cNvSpPr/>
          <p:nvPr/>
        </p:nvSpPr>
        <p:spPr>
          <a:xfrm>
            <a:off x="731520" y="2697480"/>
            <a:ext cx="73152" cy="73152"/>
          </a:xfrm>
          <a:prstGeom prst="ellipse">
            <a:avLst/>
          </a:prstGeom>
          <a:solidFill>
            <a:srgbClr val="F0B64A"/>
          </a:solidFill>
          <a:ln w="12700">
            <a:solidFill>
              <a:srgbClr val="F0B64A"/>
            </a:solidFill>
            <a:prstDash val="solid"/>
          </a:ln>
        </p:spPr>
      </p:sp>
      <p:sp>
        <p:nvSpPr>
          <p:cNvPr id="9" name="Text 7"/>
          <p:cNvSpPr/>
          <p:nvPr/>
        </p:nvSpPr>
        <p:spPr>
          <a:xfrm>
            <a:off x="932688" y="257860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Do not perform LOTO, confined-space entry, electrical work or other specialized tasks without assigned training/authorization.</a:t>
            </a:r>
            <a:endParaRPr lang="en-US" sz="1420" dirty="0"/>
          </a:p>
        </p:txBody>
      </p:sp>
      <p:sp>
        <p:nvSpPr>
          <p:cNvPr id="10" name="Shape 8"/>
          <p:cNvSpPr/>
          <p:nvPr/>
        </p:nvSpPr>
        <p:spPr>
          <a:xfrm>
            <a:off x="8558784" y="658368"/>
            <a:ext cx="3072384" cy="5321808"/>
          </a:xfrm>
          <a:prstGeom prst="roundRect">
            <a:avLst>
              <a:gd name="adj" fmla="val 2083"/>
            </a:avLst>
          </a:prstGeom>
          <a:solidFill>
            <a:srgbClr val="0D1822"/>
          </a:solidFill>
          <a:ln w="12700">
            <a:solidFill>
              <a:srgbClr val="233541"/>
            </a:solidFill>
            <a:prstDash val="solid"/>
          </a:ln>
        </p:spPr>
      </p:sp>
      <p:sp>
        <p:nvSpPr>
          <p:cNvPr id="11" name="Text 9"/>
          <p:cNvSpPr/>
          <p:nvPr/>
        </p:nvSpPr>
        <p:spPr>
          <a:xfrm>
            <a:off x="8869680" y="932688"/>
            <a:ext cx="2331720" cy="182880"/>
          </a:xfrm>
          <a:prstGeom prst="rect">
            <a:avLst/>
          </a:prstGeom>
          <a:noFill/>
          <a:ln/>
        </p:spPr>
        <p:txBody>
          <a:bodyPr wrap="square" lIns="0" tIns="0" rIns="0" bIns="0" rtlCol="0" anchor="ctr"/>
          <a:lstStyle/>
          <a:p>
            <a:pPr indent="0" marL="0">
              <a:buNone/>
            </a:pPr>
            <a:r>
              <a:rPr lang="en-US" sz="700" b="1" spc="120" kern="0" dirty="0">
                <a:solidFill>
                  <a:srgbClr val="F0B64A"/>
                </a:solidFill>
                <a:latin typeface="Arial" pitchFamily="34" charset="0"/>
                <a:ea typeface="Arial" pitchFamily="34" charset="-122"/>
                <a:cs typeface="Arial" pitchFamily="34" charset="-120"/>
              </a:rPr>
              <a:t>FIELD DECISION</a:t>
            </a:r>
            <a:endParaRPr lang="en-US" sz="700" dirty="0"/>
          </a:p>
        </p:txBody>
      </p:sp>
      <p:sp>
        <p:nvSpPr>
          <p:cNvPr id="12" name="Text 10"/>
          <p:cNvSpPr/>
          <p:nvPr/>
        </p:nvSpPr>
        <p:spPr>
          <a:xfrm>
            <a:off x="8869680" y="1417320"/>
            <a:ext cx="292608"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01</a:t>
            </a:r>
            <a:endParaRPr lang="en-US" sz="700" dirty="0"/>
          </a:p>
        </p:txBody>
      </p:sp>
      <p:sp>
        <p:nvSpPr>
          <p:cNvPr id="13" name="Text 11"/>
          <p:cNvSpPr/>
          <p:nvPr/>
        </p:nvSpPr>
        <p:spPr>
          <a:xfrm>
            <a:off x="9253728" y="138988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changes the risk?</a:t>
            </a:r>
            <a:endParaRPr lang="en-US" sz="1070" dirty="0"/>
          </a:p>
        </p:txBody>
      </p:sp>
      <p:sp>
        <p:nvSpPr>
          <p:cNvPr id="14" name="Text 12"/>
          <p:cNvSpPr/>
          <p:nvPr/>
        </p:nvSpPr>
        <p:spPr>
          <a:xfrm>
            <a:off x="8869680" y="2423160"/>
            <a:ext cx="292608"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02</a:t>
            </a:r>
            <a:endParaRPr lang="en-US" sz="700" dirty="0"/>
          </a:p>
        </p:txBody>
      </p:sp>
      <p:sp>
        <p:nvSpPr>
          <p:cNvPr id="15" name="Text 13"/>
          <p:cNvSpPr/>
          <p:nvPr/>
        </p:nvSpPr>
        <p:spPr>
          <a:xfrm>
            <a:off x="9253728" y="239572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must the employee do?</a:t>
            </a:r>
            <a:endParaRPr lang="en-US" sz="1070" dirty="0"/>
          </a:p>
        </p:txBody>
      </p:sp>
      <p:sp>
        <p:nvSpPr>
          <p:cNvPr id="16" name="Text 14"/>
          <p:cNvSpPr/>
          <p:nvPr/>
        </p:nvSpPr>
        <p:spPr>
          <a:xfrm>
            <a:off x="8869680" y="3429000"/>
            <a:ext cx="292608"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03</a:t>
            </a:r>
            <a:endParaRPr lang="en-US" sz="700" dirty="0"/>
          </a:p>
        </p:txBody>
      </p:sp>
      <p:sp>
        <p:nvSpPr>
          <p:cNvPr id="17" name="Text 15"/>
          <p:cNvSpPr/>
          <p:nvPr/>
        </p:nvSpPr>
        <p:spPr>
          <a:xfrm>
            <a:off x="9253728" y="340156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Who needs to know?</a:t>
            </a:r>
            <a:endParaRPr lang="en-US" sz="1070" dirty="0"/>
          </a:p>
        </p:txBody>
      </p:sp>
      <p:sp>
        <p:nvSpPr>
          <p:cNvPr id="19" name="Text 16"/>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20" name="Text 17"/>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7 / 17</a:t>
            </a:r>
            <a:endParaRPr lang="en-US" sz="6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MODULE 5 / 6</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Vehicles and equipment</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Tie every point to a visible action or decision.</a:t>
            </a:r>
            <a:endParaRPr lang="en-US" sz="1150" dirty="0"/>
          </a:p>
        </p:txBody>
      </p:sp>
      <p:sp>
        <p:nvSpPr>
          <p:cNvPr id="6" name="Shape 4"/>
          <p:cNvSpPr/>
          <p:nvPr/>
        </p:nvSpPr>
        <p:spPr>
          <a:xfrm>
            <a:off x="731520" y="1965960"/>
            <a:ext cx="73152" cy="73152"/>
          </a:xfrm>
          <a:prstGeom prst="ellipse">
            <a:avLst/>
          </a:prstGeom>
          <a:solidFill>
            <a:srgbClr val="0C8B83"/>
          </a:solidFill>
          <a:ln w="12700">
            <a:solidFill>
              <a:srgbClr val="0C8B83"/>
            </a:solidFill>
            <a:prstDash val="solid"/>
          </a:ln>
        </p:spPr>
      </p:sp>
      <p:sp>
        <p:nvSpPr>
          <p:cNvPr id="7" name="Text 5"/>
          <p:cNvSpPr/>
          <p:nvPr/>
        </p:nvSpPr>
        <p:spPr>
          <a:xfrm>
            <a:off x="932688" y="184708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Use designated pedestrian routes and make eye contact/maintain separation from mobile equipment.</a:t>
            </a:r>
            <a:endParaRPr lang="en-US" sz="1420" dirty="0"/>
          </a:p>
        </p:txBody>
      </p:sp>
      <p:sp>
        <p:nvSpPr>
          <p:cNvPr id="8" name="Shape 6"/>
          <p:cNvSpPr/>
          <p:nvPr/>
        </p:nvSpPr>
        <p:spPr>
          <a:xfrm>
            <a:off x="731520" y="2697480"/>
            <a:ext cx="73152" cy="73152"/>
          </a:xfrm>
          <a:prstGeom prst="ellipse">
            <a:avLst/>
          </a:prstGeom>
          <a:solidFill>
            <a:srgbClr val="F0B64A"/>
          </a:solidFill>
          <a:ln w="12700">
            <a:solidFill>
              <a:srgbClr val="F0B64A"/>
            </a:solidFill>
            <a:prstDash val="solid"/>
          </a:ln>
        </p:spPr>
      </p:sp>
      <p:sp>
        <p:nvSpPr>
          <p:cNvPr id="9" name="Text 7"/>
          <p:cNvSpPr/>
          <p:nvPr/>
        </p:nvSpPr>
        <p:spPr>
          <a:xfrm>
            <a:off x="932688" y="257860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Operate powered equipment only after required training/evaluation/authorization.</a:t>
            </a:r>
            <a:endParaRPr lang="en-US" sz="1420" dirty="0"/>
          </a:p>
        </p:txBody>
      </p:sp>
      <p:sp>
        <p:nvSpPr>
          <p:cNvPr id="10" name="Shape 8"/>
          <p:cNvSpPr/>
          <p:nvPr/>
        </p:nvSpPr>
        <p:spPr>
          <a:xfrm>
            <a:off x="8558784" y="658368"/>
            <a:ext cx="3072384" cy="5321808"/>
          </a:xfrm>
          <a:prstGeom prst="roundRect">
            <a:avLst>
              <a:gd name="adj" fmla="val 2083"/>
            </a:avLst>
          </a:prstGeom>
          <a:solidFill>
            <a:srgbClr val="0D1822"/>
          </a:solidFill>
          <a:ln w="12700">
            <a:solidFill>
              <a:srgbClr val="233541"/>
            </a:solidFill>
            <a:prstDash val="solid"/>
          </a:ln>
        </p:spPr>
      </p:sp>
      <p:sp>
        <p:nvSpPr>
          <p:cNvPr id="11" name="Text 9"/>
          <p:cNvSpPr/>
          <p:nvPr/>
        </p:nvSpPr>
        <p:spPr>
          <a:xfrm>
            <a:off x="8869680" y="932688"/>
            <a:ext cx="2331720" cy="182880"/>
          </a:xfrm>
          <a:prstGeom prst="rect">
            <a:avLst/>
          </a:prstGeom>
          <a:noFill/>
          <a:ln/>
        </p:spPr>
        <p:txBody>
          <a:bodyPr wrap="square" lIns="0" tIns="0" rIns="0" bIns="0" rtlCol="0" anchor="ctr"/>
          <a:lstStyle/>
          <a:p>
            <a:pPr indent="0" marL="0">
              <a:buNone/>
            </a:pPr>
            <a:r>
              <a:rPr lang="en-US" sz="700" b="1" spc="120" kern="0" dirty="0">
                <a:solidFill>
                  <a:srgbClr val="0C8B83"/>
                </a:solidFill>
                <a:latin typeface="Arial" pitchFamily="34" charset="0"/>
                <a:ea typeface="Arial" pitchFamily="34" charset="-122"/>
                <a:cs typeface="Arial" pitchFamily="34" charset="-120"/>
              </a:rPr>
              <a:t>FIELD DECISION</a:t>
            </a:r>
            <a:endParaRPr lang="en-US" sz="700" dirty="0"/>
          </a:p>
        </p:txBody>
      </p:sp>
      <p:sp>
        <p:nvSpPr>
          <p:cNvPr id="12" name="Text 10"/>
          <p:cNvSpPr/>
          <p:nvPr/>
        </p:nvSpPr>
        <p:spPr>
          <a:xfrm>
            <a:off x="8869680" y="1417320"/>
            <a:ext cx="292608" cy="164592"/>
          </a:xfrm>
          <a:prstGeom prst="rect">
            <a:avLst/>
          </a:prstGeom>
          <a:noFill/>
          <a:ln/>
        </p:spPr>
        <p:txBody>
          <a:bodyPr wrap="square" lIns="0" tIns="0" rIns="0" bIns="0" rtlCol="0" anchor="ctr"/>
          <a:lstStyle/>
          <a:p>
            <a:pPr indent="0" marL="0">
              <a:buNone/>
            </a:pPr>
            <a:r>
              <a:rPr lang="en-US" sz="700" b="1" dirty="0">
                <a:solidFill>
                  <a:srgbClr val="0C8B83"/>
                </a:solidFill>
                <a:latin typeface="Arial" pitchFamily="34" charset="0"/>
                <a:ea typeface="Arial" pitchFamily="34" charset="-122"/>
                <a:cs typeface="Arial" pitchFamily="34" charset="-120"/>
              </a:rPr>
              <a:t>01</a:t>
            </a:r>
            <a:endParaRPr lang="en-US" sz="700" dirty="0"/>
          </a:p>
        </p:txBody>
      </p:sp>
      <p:sp>
        <p:nvSpPr>
          <p:cNvPr id="13" name="Text 11"/>
          <p:cNvSpPr/>
          <p:nvPr/>
        </p:nvSpPr>
        <p:spPr>
          <a:xfrm>
            <a:off x="9253728" y="138988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Where could this fail?</a:t>
            </a:r>
            <a:endParaRPr lang="en-US" sz="1070" dirty="0"/>
          </a:p>
        </p:txBody>
      </p:sp>
      <p:sp>
        <p:nvSpPr>
          <p:cNvPr id="14" name="Text 12"/>
          <p:cNvSpPr/>
          <p:nvPr/>
        </p:nvSpPr>
        <p:spPr>
          <a:xfrm>
            <a:off x="8869680" y="2423160"/>
            <a:ext cx="292608" cy="164592"/>
          </a:xfrm>
          <a:prstGeom prst="rect">
            <a:avLst/>
          </a:prstGeom>
          <a:noFill/>
          <a:ln/>
        </p:spPr>
        <p:txBody>
          <a:bodyPr wrap="square" lIns="0" tIns="0" rIns="0" bIns="0" rtlCol="0" anchor="ctr"/>
          <a:lstStyle/>
          <a:p>
            <a:pPr indent="0" marL="0">
              <a:buNone/>
            </a:pPr>
            <a:r>
              <a:rPr lang="en-US" sz="700" b="1" dirty="0">
                <a:solidFill>
                  <a:srgbClr val="0C8B83"/>
                </a:solidFill>
                <a:latin typeface="Arial" pitchFamily="34" charset="0"/>
                <a:ea typeface="Arial" pitchFamily="34" charset="-122"/>
                <a:cs typeface="Arial" pitchFamily="34" charset="-120"/>
              </a:rPr>
              <a:t>02</a:t>
            </a:r>
            <a:endParaRPr lang="en-US" sz="700" dirty="0"/>
          </a:p>
        </p:txBody>
      </p:sp>
      <p:sp>
        <p:nvSpPr>
          <p:cNvPr id="15" name="Text 13"/>
          <p:cNvSpPr/>
          <p:nvPr/>
        </p:nvSpPr>
        <p:spPr>
          <a:xfrm>
            <a:off x="9253728" y="239572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control do we use?</a:t>
            </a:r>
            <a:endParaRPr lang="en-US" sz="1070" dirty="0"/>
          </a:p>
        </p:txBody>
      </p:sp>
      <p:sp>
        <p:nvSpPr>
          <p:cNvPr id="16" name="Text 14"/>
          <p:cNvSpPr/>
          <p:nvPr/>
        </p:nvSpPr>
        <p:spPr>
          <a:xfrm>
            <a:off x="8869680" y="3429000"/>
            <a:ext cx="292608" cy="164592"/>
          </a:xfrm>
          <a:prstGeom prst="rect">
            <a:avLst/>
          </a:prstGeom>
          <a:noFill/>
          <a:ln/>
        </p:spPr>
        <p:txBody>
          <a:bodyPr wrap="square" lIns="0" tIns="0" rIns="0" bIns="0" rtlCol="0" anchor="ctr"/>
          <a:lstStyle/>
          <a:p>
            <a:pPr indent="0" marL="0">
              <a:buNone/>
            </a:pPr>
            <a:r>
              <a:rPr lang="en-US" sz="700" b="1" dirty="0">
                <a:solidFill>
                  <a:srgbClr val="0C8B83"/>
                </a:solidFill>
                <a:latin typeface="Arial" pitchFamily="34" charset="0"/>
                <a:ea typeface="Arial" pitchFamily="34" charset="-122"/>
                <a:cs typeface="Arial" pitchFamily="34" charset="-120"/>
              </a:rPr>
              <a:t>03</a:t>
            </a:r>
            <a:endParaRPr lang="en-US" sz="700" dirty="0"/>
          </a:p>
        </p:txBody>
      </p:sp>
      <p:sp>
        <p:nvSpPr>
          <p:cNvPr id="17" name="Text 15"/>
          <p:cNvSpPr/>
          <p:nvPr/>
        </p:nvSpPr>
        <p:spPr>
          <a:xfrm>
            <a:off x="9253728" y="340156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makes us stop?</a:t>
            </a:r>
            <a:endParaRPr lang="en-US" sz="1070" dirty="0"/>
          </a:p>
        </p:txBody>
      </p:sp>
      <p:sp>
        <p:nvSpPr>
          <p:cNvPr id="19" name="Text 16"/>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20" name="Text 17"/>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8 / 17</a:t>
            </a:r>
            <a:endParaRPr lang="en-US" sz="6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MODULE 6 / 6</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Reporting and learning</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Tie every point to a visible action or decision.</a:t>
            </a:r>
            <a:endParaRPr lang="en-US" sz="1150" dirty="0"/>
          </a:p>
        </p:txBody>
      </p:sp>
      <p:sp>
        <p:nvSpPr>
          <p:cNvPr id="6" name="Shape 4"/>
          <p:cNvSpPr/>
          <p:nvPr/>
        </p:nvSpPr>
        <p:spPr>
          <a:xfrm>
            <a:off x="731520" y="1965960"/>
            <a:ext cx="73152" cy="73152"/>
          </a:xfrm>
          <a:prstGeom prst="ellipse">
            <a:avLst/>
          </a:prstGeom>
          <a:solidFill>
            <a:srgbClr val="0C8B83"/>
          </a:solidFill>
          <a:ln w="12700">
            <a:solidFill>
              <a:srgbClr val="0C8B83"/>
            </a:solidFill>
            <a:prstDash val="solid"/>
          </a:ln>
        </p:spPr>
      </p:sp>
      <p:sp>
        <p:nvSpPr>
          <p:cNvPr id="7" name="Text 5"/>
          <p:cNvSpPr/>
          <p:nvPr/>
        </p:nvSpPr>
        <p:spPr>
          <a:xfrm>
            <a:off x="932688" y="184708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Report injuries/illnesses promptly for care and investigation.</a:t>
            </a:r>
            <a:endParaRPr lang="en-US" sz="1420" dirty="0"/>
          </a:p>
        </p:txBody>
      </p:sp>
      <p:sp>
        <p:nvSpPr>
          <p:cNvPr id="8" name="Shape 6"/>
          <p:cNvSpPr/>
          <p:nvPr/>
        </p:nvSpPr>
        <p:spPr>
          <a:xfrm>
            <a:off x="731520" y="2697480"/>
            <a:ext cx="73152" cy="73152"/>
          </a:xfrm>
          <a:prstGeom prst="ellipse">
            <a:avLst/>
          </a:prstGeom>
          <a:solidFill>
            <a:srgbClr val="F0B64A"/>
          </a:solidFill>
          <a:ln w="12700">
            <a:solidFill>
              <a:srgbClr val="F0B64A"/>
            </a:solidFill>
            <a:prstDash val="solid"/>
          </a:ln>
        </p:spPr>
      </p:sp>
      <p:sp>
        <p:nvSpPr>
          <p:cNvPr id="9" name="Text 7"/>
          <p:cNvSpPr/>
          <p:nvPr/>
        </p:nvSpPr>
        <p:spPr>
          <a:xfrm>
            <a:off x="932688" y="257860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Report near misses and unsafe conditions so they can be corrected.</a:t>
            </a:r>
            <a:endParaRPr lang="en-US" sz="1420" dirty="0"/>
          </a:p>
        </p:txBody>
      </p:sp>
      <p:sp>
        <p:nvSpPr>
          <p:cNvPr id="10" name="Shape 8"/>
          <p:cNvSpPr/>
          <p:nvPr/>
        </p:nvSpPr>
        <p:spPr>
          <a:xfrm>
            <a:off x="731520" y="3429000"/>
            <a:ext cx="73152" cy="73152"/>
          </a:xfrm>
          <a:prstGeom prst="ellipse">
            <a:avLst/>
          </a:prstGeom>
          <a:solidFill>
            <a:srgbClr val="0C8B83"/>
          </a:solidFill>
          <a:ln w="12700">
            <a:solidFill>
              <a:srgbClr val="0C8B83"/>
            </a:solidFill>
            <a:prstDash val="solid"/>
          </a:ln>
        </p:spPr>
      </p:sp>
      <p:sp>
        <p:nvSpPr>
          <p:cNvPr id="11" name="Text 9"/>
          <p:cNvSpPr/>
          <p:nvPr/>
        </p:nvSpPr>
        <p:spPr>
          <a:xfrm>
            <a:off x="932688" y="331012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Know how to contact EHS/supervision and where procedures/resources are located.</a:t>
            </a:r>
            <a:endParaRPr lang="en-US" sz="1420" dirty="0"/>
          </a:p>
        </p:txBody>
      </p:sp>
      <p:sp>
        <p:nvSpPr>
          <p:cNvPr id="12" name="Shape 10"/>
          <p:cNvSpPr/>
          <p:nvPr/>
        </p:nvSpPr>
        <p:spPr>
          <a:xfrm>
            <a:off x="8558784" y="658368"/>
            <a:ext cx="3072384" cy="5321808"/>
          </a:xfrm>
          <a:prstGeom prst="roundRect">
            <a:avLst>
              <a:gd name="adj" fmla="val 2083"/>
            </a:avLst>
          </a:prstGeom>
          <a:solidFill>
            <a:srgbClr val="0D1822"/>
          </a:solidFill>
          <a:ln w="12700">
            <a:solidFill>
              <a:srgbClr val="233541"/>
            </a:solidFill>
            <a:prstDash val="solid"/>
          </a:ln>
        </p:spPr>
      </p:sp>
      <p:sp>
        <p:nvSpPr>
          <p:cNvPr id="13" name="Text 11"/>
          <p:cNvSpPr/>
          <p:nvPr/>
        </p:nvSpPr>
        <p:spPr>
          <a:xfrm>
            <a:off x="8869680" y="932688"/>
            <a:ext cx="2331720" cy="182880"/>
          </a:xfrm>
          <a:prstGeom prst="rect">
            <a:avLst/>
          </a:prstGeom>
          <a:noFill/>
          <a:ln/>
        </p:spPr>
        <p:txBody>
          <a:bodyPr wrap="square" lIns="0" tIns="0" rIns="0" bIns="0" rtlCol="0" anchor="ctr"/>
          <a:lstStyle/>
          <a:p>
            <a:pPr indent="0" marL="0">
              <a:buNone/>
            </a:pPr>
            <a:r>
              <a:rPr lang="en-US" sz="700" b="1" spc="120" kern="0" dirty="0">
                <a:solidFill>
                  <a:srgbClr val="F0B64A"/>
                </a:solidFill>
                <a:latin typeface="Arial" pitchFamily="34" charset="0"/>
                <a:ea typeface="Arial" pitchFamily="34" charset="-122"/>
                <a:cs typeface="Arial" pitchFamily="34" charset="-120"/>
              </a:rPr>
              <a:t>FIELD DECISION</a:t>
            </a:r>
            <a:endParaRPr lang="en-US" sz="700" dirty="0"/>
          </a:p>
        </p:txBody>
      </p:sp>
      <p:sp>
        <p:nvSpPr>
          <p:cNvPr id="14" name="Text 12"/>
          <p:cNvSpPr/>
          <p:nvPr/>
        </p:nvSpPr>
        <p:spPr>
          <a:xfrm>
            <a:off x="8869680" y="1417320"/>
            <a:ext cx="292608"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01</a:t>
            </a:r>
            <a:endParaRPr lang="en-US" sz="700" dirty="0"/>
          </a:p>
        </p:txBody>
      </p:sp>
      <p:sp>
        <p:nvSpPr>
          <p:cNvPr id="15" name="Text 13"/>
          <p:cNvSpPr/>
          <p:nvPr/>
        </p:nvSpPr>
        <p:spPr>
          <a:xfrm>
            <a:off x="9253728" y="138988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changes the risk?</a:t>
            </a:r>
            <a:endParaRPr lang="en-US" sz="1070" dirty="0"/>
          </a:p>
        </p:txBody>
      </p:sp>
      <p:sp>
        <p:nvSpPr>
          <p:cNvPr id="16" name="Text 14"/>
          <p:cNvSpPr/>
          <p:nvPr/>
        </p:nvSpPr>
        <p:spPr>
          <a:xfrm>
            <a:off x="8869680" y="2423160"/>
            <a:ext cx="292608"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02</a:t>
            </a:r>
            <a:endParaRPr lang="en-US" sz="700" dirty="0"/>
          </a:p>
        </p:txBody>
      </p:sp>
      <p:sp>
        <p:nvSpPr>
          <p:cNvPr id="17" name="Text 15"/>
          <p:cNvSpPr/>
          <p:nvPr/>
        </p:nvSpPr>
        <p:spPr>
          <a:xfrm>
            <a:off x="9253728" y="239572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must the employee do?</a:t>
            </a:r>
            <a:endParaRPr lang="en-US" sz="1070" dirty="0"/>
          </a:p>
        </p:txBody>
      </p:sp>
      <p:sp>
        <p:nvSpPr>
          <p:cNvPr id="18" name="Text 16"/>
          <p:cNvSpPr/>
          <p:nvPr/>
        </p:nvSpPr>
        <p:spPr>
          <a:xfrm>
            <a:off x="8869680" y="3429000"/>
            <a:ext cx="292608"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03</a:t>
            </a:r>
            <a:endParaRPr lang="en-US" sz="700" dirty="0"/>
          </a:p>
        </p:txBody>
      </p:sp>
      <p:sp>
        <p:nvSpPr>
          <p:cNvPr id="19" name="Text 17"/>
          <p:cNvSpPr/>
          <p:nvPr/>
        </p:nvSpPr>
        <p:spPr>
          <a:xfrm>
            <a:off x="9253728" y="340156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Who needs to know?</a:t>
            </a:r>
            <a:endParaRPr lang="en-US" sz="1070" dirty="0"/>
          </a:p>
        </p:txBody>
      </p:sp>
      <p:sp>
        <p:nvSpPr>
          <p:cNvPr id="21" name="Text 18"/>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22" name="Text 19"/>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9 / 17</a:t>
            </a:r>
            <a:endParaRPr lang="en-US" sz="6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71018"/>
        </a:solidFill>
      </p:bgPr>
    </p:bg>
    <p:spTree>
      <p:nvGrpSpPr>
        <p:cNvPr id="1" name=""/>
        <p:cNvGrpSpPr/>
        <p:nvPr/>
      </p:nvGrpSpPr>
      <p:grpSpPr>
        <a:xfrm>
          <a:off x="0" y="0"/>
          <a:ext cx="0" cy="0"/>
          <a:chOff x="0" y="0"/>
          <a:chExt cx="0" cy="0"/>
        </a:xfrm>
      </p:grpSpPr>
      <p:sp>
        <p:nvSpPr>
          <p:cNvPr id="2" name="Text 0"/>
          <p:cNvSpPr/>
          <p:nvPr/>
        </p:nvSpPr>
        <p:spPr>
          <a:xfrm>
            <a:off x="621792" y="493776"/>
            <a:ext cx="5120640" cy="201168"/>
          </a:xfrm>
          <a:prstGeom prst="rect">
            <a:avLst/>
          </a:prstGeom>
          <a:noFill/>
          <a:ln/>
        </p:spPr>
        <p:txBody>
          <a:bodyPr wrap="square" lIns="0" tIns="0" rIns="0" bIns="0" rtlCol="0" anchor="ctr"/>
          <a:lstStyle/>
          <a:p>
            <a:pPr indent="0" marL="0">
              <a:buNone/>
            </a:pPr>
            <a:r>
              <a:rPr lang="en-US" sz="800" b="1" spc="140" kern="0" dirty="0">
                <a:solidFill>
                  <a:srgbClr val="7FE1D9"/>
                </a:solidFill>
                <a:latin typeface="Arial" pitchFamily="34" charset="0"/>
                <a:ea typeface="Arial" pitchFamily="34" charset="-122"/>
                <a:cs typeface="Arial" pitchFamily="34" charset="-120"/>
              </a:rPr>
              <a:t>STOP-WORK / RED-FLAG CONDITIONS</a:t>
            </a:r>
            <a:endParaRPr lang="en-US" sz="800" dirty="0"/>
          </a:p>
        </p:txBody>
      </p:sp>
      <p:sp>
        <p:nvSpPr>
          <p:cNvPr id="3" name="Text 1"/>
          <p:cNvSpPr/>
          <p:nvPr/>
        </p:nvSpPr>
        <p:spPr>
          <a:xfrm>
            <a:off x="621792" y="987552"/>
            <a:ext cx="9966960" cy="676656"/>
          </a:xfrm>
          <a:prstGeom prst="rect">
            <a:avLst/>
          </a:prstGeom>
          <a:noFill/>
          <a:ln/>
        </p:spPr>
        <p:txBody>
          <a:bodyPr wrap="square" lIns="0" tIns="0" rIns="0" bIns="0" rtlCol="0" anchor="ctr"/>
          <a:lstStyle/>
          <a:p>
            <a:pPr indent="0" marL="0">
              <a:buNone/>
            </a:pPr>
            <a:r>
              <a:rPr lang="en-US" sz="3000" b="1" dirty="0">
                <a:solidFill>
                  <a:srgbClr val="FFFFFF"/>
                </a:solidFill>
                <a:latin typeface="Arial" pitchFamily="34" charset="0"/>
                <a:ea typeface="Arial" pitchFamily="34" charset="-122"/>
                <a:cs typeface="Arial" pitchFamily="34" charset="-120"/>
              </a:rPr>
              <a:t>These are the moments to slow down and regain control.</a:t>
            </a:r>
            <a:endParaRPr lang="en-US" sz="3000" dirty="0"/>
          </a:p>
        </p:txBody>
      </p:sp>
      <p:sp>
        <p:nvSpPr>
          <p:cNvPr id="4" name="Shape 2"/>
          <p:cNvSpPr/>
          <p:nvPr/>
        </p:nvSpPr>
        <p:spPr>
          <a:xfrm>
            <a:off x="658368" y="2057400"/>
            <a:ext cx="5340096" cy="1463040"/>
          </a:xfrm>
          <a:prstGeom prst="roundRect">
            <a:avLst>
              <a:gd name="adj" fmla="val 3750"/>
            </a:avLst>
          </a:prstGeom>
          <a:solidFill>
            <a:srgbClr val="0E1D27"/>
          </a:solidFill>
          <a:ln w="17780">
            <a:solidFill>
              <a:srgbClr val="D84F4F"/>
            </a:solidFill>
            <a:prstDash val="solid"/>
          </a:ln>
        </p:spPr>
      </p:sp>
      <p:sp>
        <p:nvSpPr>
          <p:cNvPr id="5" name="Text 3"/>
          <p:cNvSpPr/>
          <p:nvPr/>
        </p:nvSpPr>
        <p:spPr>
          <a:xfrm>
            <a:off x="914400" y="2276856"/>
            <a:ext cx="365760" cy="182880"/>
          </a:xfrm>
          <a:prstGeom prst="rect">
            <a:avLst/>
          </a:prstGeom>
          <a:noFill/>
          <a:ln/>
        </p:spPr>
        <p:txBody>
          <a:bodyPr wrap="square" lIns="0" tIns="0" rIns="0" bIns="0" rtlCol="0" anchor="ctr"/>
          <a:lstStyle/>
          <a:p>
            <a:pPr indent="0" marL="0">
              <a:buNone/>
            </a:pPr>
            <a:r>
              <a:rPr lang="en-US" sz="800" b="1" dirty="0">
                <a:solidFill>
                  <a:srgbClr val="D84F4F"/>
                </a:solidFill>
                <a:latin typeface="Arial" pitchFamily="34" charset="0"/>
                <a:ea typeface="Arial" pitchFamily="34" charset="-122"/>
                <a:cs typeface="Arial" pitchFamily="34" charset="-120"/>
              </a:rPr>
              <a:t>01</a:t>
            </a:r>
            <a:endParaRPr lang="en-US" sz="800" dirty="0"/>
          </a:p>
        </p:txBody>
      </p:sp>
      <p:sp>
        <p:nvSpPr>
          <p:cNvPr id="6" name="Text 4"/>
          <p:cNvSpPr/>
          <p:nvPr/>
        </p:nvSpPr>
        <p:spPr>
          <a:xfrm>
            <a:off x="1408176" y="2286000"/>
            <a:ext cx="4251960" cy="786384"/>
          </a:xfrm>
          <a:prstGeom prst="rect">
            <a:avLst/>
          </a:prstGeom>
          <a:noFill/>
          <a:ln/>
        </p:spPr>
        <p:txBody>
          <a:bodyPr wrap="square" lIns="0" tIns="0" rIns="0" bIns="0" rtlCol="0" anchor="ctr"/>
          <a:lstStyle/>
          <a:p>
            <a:pPr indent="0" marL="0">
              <a:buNone/>
            </a:pPr>
            <a:r>
              <a:rPr lang="en-US" sz="1500" b="1" dirty="0">
                <a:solidFill>
                  <a:srgbClr val="FFFFFF"/>
                </a:solidFill>
                <a:latin typeface="Arial" pitchFamily="34" charset="0"/>
                <a:ea typeface="Arial" pitchFamily="34" charset="-122"/>
                <a:cs typeface="Arial" pitchFamily="34" charset="-120"/>
              </a:rPr>
              <a:t>New employee is assigned a task they have not been trained/authorized to perform</a:t>
            </a:r>
            <a:endParaRPr lang="en-US" sz="1500" dirty="0"/>
          </a:p>
        </p:txBody>
      </p:sp>
      <p:sp>
        <p:nvSpPr>
          <p:cNvPr id="7" name="Shape 5"/>
          <p:cNvSpPr/>
          <p:nvPr/>
        </p:nvSpPr>
        <p:spPr>
          <a:xfrm>
            <a:off x="6172200" y="2057400"/>
            <a:ext cx="5340096" cy="1463040"/>
          </a:xfrm>
          <a:prstGeom prst="roundRect">
            <a:avLst>
              <a:gd name="adj" fmla="val 3750"/>
            </a:avLst>
          </a:prstGeom>
          <a:solidFill>
            <a:srgbClr val="0E1D27"/>
          </a:solidFill>
          <a:ln w="17780">
            <a:solidFill>
              <a:srgbClr val="F0B64A"/>
            </a:solidFill>
            <a:prstDash val="solid"/>
          </a:ln>
        </p:spPr>
      </p:sp>
      <p:sp>
        <p:nvSpPr>
          <p:cNvPr id="8" name="Text 6"/>
          <p:cNvSpPr/>
          <p:nvPr/>
        </p:nvSpPr>
        <p:spPr>
          <a:xfrm>
            <a:off x="6428232" y="2276856"/>
            <a:ext cx="365760" cy="182880"/>
          </a:xfrm>
          <a:prstGeom prst="rect">
            <a:avLst/>
          </a:prstGeom>
          <a:noFill/>
          <a:ln/>
        </p:spPr>
        <p:txBody>
          <a:bodyPr wrap="square" lIns="0" tIns="0" rIns="0" bIns="0" rtlCol="0" anchor="ctr"/>
          <a:lstStyle/>
          <a:p>
            <a:pPr indent="0" marL="0">
              <a:buNone/>
            </a:pPr>
            <a:r>
              <a:rPr lang="en-US" sz="800" b="1" dirty="0">
                <a:solidFill>
                  <a:srgbClr val="F0B64A"/>
                </a:solidFill>
                <a:latin typeface="Arial" pitchFamily="34" charset="0"/>
                <a:ea typeface="Arial" pitchFamily="34" charset="-122"/>
                <a:cs typeface="Arial" pitchFamily="34" charset="-120"/>
              </a:rPr>
              <a:t>02</a:t>
            </a:r>
            <a:endParaRPr lang="en-US" sz="800" dirty="0"/>
          </a:p>
        </p:txBody>
      </p:sp>
      <p:sp>
        <p:nvSpPr>
          <p:cNvPr id="9" name="Text 7"/>
          <p:cNvSpPr/>
          <p:nvPr/>
        </p:nvSpPr>
        <p:spPr>
          <a:xfrm>
            <a:off x="6922008" y="2286000"/>
            <a:ext cx="4251960" cy="786384"/>
          </a:xfrm>
          <a:prstGeom prst="rect">
            <a:avLst/>
          </a:prstGeom>
          <a:noFill/>
          <a:ln/>
        </p:spPr>
        <p:txBody>
          <a:bodyPr wrap="square" lIns="0" tIns="0" rIns="0" bIns="0" rtlCol="0" anchor="ctr"/>
          <a:lstStyle/>
          <a:p>
            <a:pPr indent="0" marL="0">
              <a:buNone/>
            </a:pPr>
            <a:r>
              <a:rPr lang="en-US" sz="1500" b="1" dirty="0">
                <a:solidFill>
                  <a:srgbClr val="FFFFFF"/>
                </a:solidFill>
                <a:latin typeface="Arial" pitchFamily="34" charset="0"/>
                <a:ea typeface="Arial" pitchFamily="34" charset="-122"/>
                <a:cs typeface="Arial" pitchFamily="34" charset="-120"/>
              </a:rPr>
              <a:t>Employee does not know alarm/assembly area</a:t>
            </a:r>
            <a:endParaRPr lang="en-US" sz="1500" dirty="0"/>
          </a:p>
        </p:txBody>
      </p:sp>
      <p:sp>
        <p:nvSpPr>
          <p:cNvPr id="10" name="Shape 8"/>
          <p:cNvSpPr/>
          <p:nvPr/>
        </p:nvSpPr>
        <p:spPr>
          <a:xfrm>
            <a:off x="658368" y="3959352"/>
            <a:ext cx="5340096" cy="1463040"/>
          </a:xfrm>
          <a:prstGeom prst="roundRect">
            <a:avLst>
              <a:gd name="adj" fmla="val 3750"/>
            </a:avLst>
          </a:prstGeom>
          <a:solidFill>
            <a:srgbClr val="0E1D27"/>
          </a:solidFill>
          <a:ln w="17780">
            <a:solidFill>
              <a:srgbClr val="D84F4F"/>
            </a:solidFill>
            <a:prstDash val="solid"/>
          </a:ln>
        </p:spPr>
      </p:sp>
      <p:sp>
        <p:nvSpPr>
          <p:cNvPr id="11" name="Text 9"/>
          <p:cNvSpPr/>
          <p:nvPr/>
        </p:nvSpPr>
        <p:spPr>
          <a:xfrm>
            <a:off x="914400" y="4178808"/>
            <a:ext cx="365760" cy="182880"/>
          </a:xfrm>
          <a:prstGeom prst="rect">
            <a:avLst/>
          </a:prstGeom>
          <a:noFill/>
          <a:ln/>
        </p:spPr>
        <p:txBody>
          <a:bodyPr wrap="square" lIns="0" tIns="0" rIns="0" bIns="0" rtlCol="0" anchor="ctr"/>
          <a:lstStyle/>
          <a:p>
            <a:pPr indent="0" marL="0">
              <a:buNone/>
            </a:pPr>
            <a:r>
              <a:rPr lang="en-US" sz="800" b="1" dirty="0">
                <a:solidFill>
                  <a:srgbClr val="D84F4F"/>
                </a:solidFill>
                <a:latin typeface="Arial" pitchFamily="34" charset="0"/>
                <a:ea typeface="Arial" pitchFamily="34" charset="-122"/>
                <a:cs typeface="Arial" pitchFamily="34" charset="-120"/>
              </a:rPr>
              <a:t>03</a:t>
            </a:r>
            <a:endParaRPr lang="en-US" sz="800" dirty="0"/>
          </a:p>
        </p:txBody>
      </p:sp>
      <p:sp>
        <p:nvSpPr>
          <p:cNvPr id="12" name="Text 10"/>
          <p:cNvSpPr/>
          <p:nvPr/>
        </p:nvSpPr>
        <p:spPr>
          <a:xfrm>
            <a:off x="1408176" y="4187952"/>
            <a:ext cx="4251960" cy="786384"/>
          </a:xfrm>
          <a:prstGeom prst="rect">
            <a:avLst/>
          </a:prstGeom>
          <a:noFill/>
          <a:ln/>
        </p:spPr>
        <p:txBody>
          <a:bodyPr wrap="square" lIns="0" tIns="0" rIns="0" bIns="0" rtlCol="0" anchor="ctr"/>
          <a:lstStyle/>
          <a:p>
            <a:pPr indent="0" marL="0">
              <a:buNone/>
            </a:pPr>
            <a:r>
              <a:rPr lang="en-US" sz="1500" b="1" dirty="0">
                <a:solidFill>
                  <a:srgbClr val="FFFFFF"/>
                </a:solidFill>
                <a:latin typeface="Arial" pitchFamily="34" charset="0"/>
                <a:ea typeface="Arial" pitchFamily="34" charset="-122"/>
                <a:cs typeface="Arial" pitchFamily="34" charset="-120"/>
              </a:rPr>
              <a:t>PPE requirement is unclear</a:t>
            </a:r>
            <a:endParaRPr lang="en-US" sz="1500" dirty="0"/>
          </a:p>
        </p:txBody>
      </p:sp>
      <p:sp>
        <p:nvSpPr>
          <p:cNvPr id="13" name="Shape 11"/>
          <p:cNvSpPr/>
          <p:nvPr/>
        </p:nvSpPr>
        <p:spPr>
          <a:xfrm>
            <a:off x="6172200" y="3959352"/>
            <a:ext cx="5340096" cy="1463040"/>
          </a:xfrm>
          <a:prstGeom prst="roundRect">
            <a:avLst>
              <a:gd name="adj" fmla="val 3750"/>
            </a:avLst>
          </a:prstGeom>
          <a:solidFill>
            <a:srgbClr val="0E1D27"/>
          </a:solidFill>
          <a:ln w="17780">
            <a:solidFill>
              <a:srgbClr val="F0B64A"/>
            </a:solidFill>
            <a:prstDash val="solid"/>
          </a:ln>
        </p:spPr>
      </p:sp>
      <p:sp>
        <p:nvSpPr>
          <p:cNvPr id="14" name="Text 12"/>
          <p:cNvSpPr/>
          <p:nvPr/>
        </p:nvSpPr>
        <p:spPr>
          <a:xfrm>
            <a:off x="6428232" y="4178808"/>
            <a:ext cx="365760" cy="182880"/>
          </a:xfrm>
          <a:prstGeom prst="rect">
            <a:avLst/>
          </a:prstGeom>
          <a:noFill/>
          <a:ln/>
        </p:spPr>
        <p:txBody>
          <a:bodyPr wrap="square" lIns="0" tIns="0" rIns="0" bIns="0" rtlCol="0" anchor="ctr"/>
          <a:lstStyle/>
          <a:p>
            <a:pPr indent="0" marL="0">
              <a:buNone/>
            </a:pPr>
            <a:r>
              <a:rPr lang="en-US" sz="800" b="1" dirty="0">
                <a:solidFill>
                  <a:srgbClr val="F0B64A"/>
                </a:solidFill>
                <a:latin typeface="Arial" pitchFamily="34" charset="0"/>
                <a:ea typeface="Arial" pitchFamily="34" charset="-122"/>
                <a:cs typeface="Arial" pitchFamily="34" charset="-120"/>
              </a:rPr>
              <a:t>04</a:t>
            </a:r>
            <a:endParaRPr lang="en-US" sz="800" dirty="0"/>
          </a:p>
        </p:txBody>
      </p:sp>
      <p:sp>
        <p:nvSpPr>
          <p:cNvPr id="15" name="Text 13"/>
          <p:cNvSpPr/>
          <p:nvPr/>
        </p:nvSpPr>
        <p:spPr>
          <a:xfrm>
            <a:off x="6922008" y="4187952"/>
            <a:ext cx="4251960" cy="786384"/>
          </a:xfrm>
          <a:prstGeom prst="rect">
            <a:avLst/>
          </a:prstGeom>
          <a:noFill/>
          <a:ln/>
        </p:spPr>
        <p:txBody>
          <a:bodyPr wrap="square" lIns="0" tIns="0" rIns="0" bIns="0" rtlCol="0" anchor="ctr"/>
          <a:lstStyle/>
          <a:p>
            <a:pPr indent="0" marL="0">
              <a:buNone/>
            </a:pPr>
            <a:r>
              <a:rPr lang="en-US" sz="1500" b="1" dirty="0">
                <a:solidFill>
                  <a:srgbClr val="FFFFFF"/>
                </a:solidFill>
                <a:latin typeface="Arial" pitchFamily="34" charset="0"/>
                <a:ea typeface="Arial" pitchFamily="34" charset="-122"/>
                <a:cs typeface="Arial" pitchFamily="34" charset="-120"/>
              </a:rPr>
              <a:t>Hazard or near miss is not reported because “nothing happened”</a:t>
            </a:r>
            <a:endParaRPr lang="en-US" sz="1500" dirty="0"/>
          </a:p>
        </p:txBody>
      </p:sp>
      <p:sp>
        <p:nvSpPr>
          <p:cNvPr id="17" name="Text 14"/>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18" name="Text 15"/>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10 / 17</a:t>
            </a:r>
            <a:endParaRPr lang="en-US" sz="6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SCENARIO DISCUSSION</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What would you do next?</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Give the group 30-60 seconds before revealing the recommended response.</a:t>
            </a:r>
            <a:endParaRPr lang="en-US" sz="1150" dirty="0"/>
          </a:p>
        </p:txBody>
      </p:sp>
      <p:sp>
        <p:nvSpPr>
          <p:cNvPr id="6" name="Shape 4"/>
          <p:cNvSpPr/>
          <p:nvPr/>
        </p:nvSpPr>
        <p:spPr>
          <a:xfrm>
            <a:off x="658368" y="1828800"/>
            <a:ext cx="7040880" cy="2423160"/>
          </a:xfrm>
          <a:prstGeom prst="roundRect">
            <a:avLst>
              <a:gd name="adj" fmla="val 2642"/>
            </a:avLst>
          </a:prstGeom>
          <a:solidFill>
            <a:srgbClr val="F2F6F7"/>
          </a:solidFill>
          <a:ln w="12700">
            <a:solidFill>
              <a:srgbClr val="D9E3E7"/>
            </a:solidFill>
            <a:prstDash val="solid"/>
          </a:ln>
        </p:spPr>
      </p:sp>
      <p:sp>
        <p:nvSpPr>
          <p:cNvPr id="7" name="Text 5"/>
          <p:cNvSpPr/>
          <p:nvPr/>
        </p:nvSpPr>
        <p:spPr>
          <a:xfrm>
            <a:off x="987552" y="2240280"/>
            <a:ext cx="6355080" cy="1417320"/>
          </a:xfrm>
          <a:prstGeom prst="rect">
            <a:avLst/>
          </a:prstGeom>
          <a:noFill/>
          <a:ln/>
        </p:spPr>
        <p:txBody>
          <a:bodyPr wrap="square" lIns="0" tIns="0" rIns="0" bIns="0" rtlCol="0" anchor="ctr"/>
          <a:lstStyle/>
          <a:p>
            <a:pPr indent="0" marL="0">
              <a:buNone/>
            </a:pPr>
            <a:r>
              <a:rPr lang="en-US" sz="1800" b="1" dirty="0">
                <a:solidFill>
                  <a:srgbClr val="071018"/>
                </a:solidFill>
                <a:latin typeface="Arial" pitchFamily="34" charset="0"/>
                <a:ea typeface="Arial" pitchFamily="34" charset="-122"/>
                <a:cs typeface="Arial" pitchFamily="34" charset="-120"/>
              </a:rPr>
              <a:t>A new employee is asked to move a pallet with a forklift because the regular operator is on break. They have used forklifts at a previous job but have not been evaluated at this site. What should they do?</a:t>
            </a:r>
            <a:endParaRPr lang="en-US" sz="1800" dirty="0"/>
          </a:p>
        </p:txBody>
      </p:sp>
      <p:sp>
        <p:nvSpPr>
          <p:cNvPr id="8" name="Shape 6"/>
          <p:cNvSpPr/>
          <p:nvPr/>
        </p:nvSpPr>
        <p:spPr>
          <a:xfrm>
            <a:off x="8558784" y="658368"/>
            <a:ext cx="3072384" cy="5321808"/>
          </a:xfrm>
          <a:prstGeom prst="roundRect">
            <a:avLst>
              <a:gd name="adj" fmla="val 2083"/>
            </a:avLst>
          </a:prstGeom>
          <a:solidFill>
            <a:srgbClr val="0D1822"/>
          </a:solidFill>
          <a:ln w="12700">
            <a:solidFill>
              <a:srgbClr val="233541"/>
            </a:solidFill>
            <a:prstDash val="solid"/>
          </a:ln>
        </p:spPr>
      </p:sp>
      <p:sp>
        <p:nvSpPr>
          <p:cNvPr id="9" name="Text 7"/>
          <p:cNvSpPr/>
          <p:nvPr/>
        </p:nvSpPr>
        <p:spPr>
          <a:xfrm>
            <a:off x="8869680" y="932688"/>
            <a:ext cx="2331720" cy="182880"/>
          </a:xfrm>
          <a:prstGeom prst="rect">
            <a:avLst/>
          </a:prstGeom>
          <a:noFill/>
          <a:ln/>
        </p:spPr>
        <p:txBody>
          <a:bodyPr wrap="square" lIns="0" tIns="0" rIns="0" bIns="0" rtlCol="0" anchor="ctr"/>
          <a:lstStyle/>
          <a:p>
            <a:pPr indent="0" marL="0">
              <a:buNone/>
            </a:pPr>
            <a:r>
              <a:rPr lang="en-US" sz="700" b="1" spc="120" kern="0" dirty="0">
                <a:solidFill>
                  <a:srgbClr val="F0B64A"/>
                </a:solidFill>
                <a:latin typeface="Arial" pitchFamily="34" charset="0"/>
                <a:ea typeface="Arial" pitchFamily="34" charset="-122"/>
                <a:cs typeface="Arial" pitchFamily="34" charset="-120"/>
              </a:rPr>
              <a:t>DISCUSS</a:t>
            </a:r>
            <a:endParaRPr lang="en-US" sz="700" dirty="0"/>
          </a:p>
        </p:txBody>
      </p:sp>
      <p:sp>
        <p:nvSpPr>
          <p:cNvPr id="10" name="Text 8"/>
          <p:cNvSpPr/>
          <p:nvPr/>
        </p:nvSpPr>
        <p:spPr>
          <a:xfrm>
            <a:off x="8869680" y="1417320"/>
            <a:ext cx="292608"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01</a:t>
            </a:r>
            <a:endParaRPr lang="en-US" sz="700" dirty="0"/>
          </a:p>
        </p:txBody>
      </p:sp>
      <p:sp>
        <p:nvSpPr>
          <p:cNvPr id="11" name="Text 9"/>
          <p:cNvSpPr/>
          <p:nvPr/>
        </p:nvSpPr>
        <p:spPr>
          <a:xfrm>
            <a:off x="9253728" y="138988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is the hazard?</a:t>
            </a:r>
            <a:endParaRPr lang="en-US" sz="1070" dirty="0"/>
          </a:p>
        </p:txBody>
      </p:sp>
      <p:sp>
        <p:nvSpPr>
          <p:cNvPr id="12" name="Text 10"/>
          <p:cNvSpPr/>
          <p:nvPr/>
        </p:nvSpPr>
        <p:spPr>
          <a:xfrm>
            <a:off x="8869680" y="2423160"/>
            <a:ext cx="292608"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02</a:t>
            </a:r>
            <a:endParaRPr lang="en-US" sz="700" dirty="0"/>
          </a:p>
        </p:txBody>
      </p:sp>
      <p:sp>
        <p:nvSpPr>
          <p:cNvPr id="13" name="Text 11"/>
          <p:cNvSpPr/>
          <p:nvPr/>
        </p:nvSpPr>
        <p:spPr>
          <a:xfrm>
            <a:off x="9253728" y="239572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control is missing?</a:t>
            </a:r>
            <a:endParaRPr lang="en-US" sz="1070" dirty="0"/>
          </a:p>
        </p:txBody>
      </p:sp>
      <p:sp>
        <p:nvSpPr>
          <p:cNvPr id="14" name="Text 12"/>
          <p:cNvSpPr/>
          <p:nvPr/>
        </p:nvSpPr>
        <p:spPr>
          <a:xfrm>
            <a:off x="8869680" y="3429000"/>
            <a:ext cx="292608"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03</a:t>
            </a:r>
            <a:endParaRPr lang="en-US" sz="700" dirty="0"/>
          </a:p>
        </p:txBody>
      </p:sp>
      <p:sp>
        <p:nvSpPr>
          <p:cNvPr id="15" name="Text 13"/>
          <p:cNvSpPr/>
          <p:nvPr/>
        </p:nvSpPr>
        <p:spPr>
          <a:xfrm>
            <a:off x="9253728" y="340156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is the safest next action?</a:t>
            </a:r>
            <a:endParaRPr lang="en-US" sz="1070" dirty="0"/>
          </a:p>
        </p:txBody>
      </p:sp>
      <p:sp>
        <p:nvSpPr>
          <p:cNvPr id="16" name="Text 14"/>
          <p:cNvSpPr/>
          <p:nvPr/>
        </p:nvSpPr>
        <p:spPr>
          <a:xfrm>
            <a:off x="8869680" y="4434840"/>
            <a:ext cx="292608"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04</a:t>
            </a:r>
            <a:endParaRPr lang="en-US" sz="700" dirty="0"/>
          </a:p>
        </p:txBody>
      </p:sp>
      <p:sp>
        <p:nvSpPr>
          <p:cNvPr id="17" name="Text 15"/>
          <p:cNvSpPr/>
          <p:nvPr/>
        </p:nvSpPr>
        <p:spPr>
          <a:xfrm>
            <a:off x="9253728" y="440740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is our site rule?</a:t>
            </a:r>
            <a:endParaRPr lang="en-US" sz="1070" dirty="0"/>
          </a:p>
        </p:txBody>
      </p:sp>
      <p:sp>
        <p:nvSpPr>
          <p:cNvPr id="18" name="Text 16"/>
          <p:cNvSpPr/>
          <p:nvPr/>
        </p:nvSpPr>
        <p:spPr>
          <a:xfrm>
            <a:off x="822960" y="4690872"/>
            <a:ext cx="2011680" cy="182880"/>
          </a:xfrm>
          <a:prstGeom prst="rect">
            <a:avLst/>
          </a:prstGeom>
          <a:noFill/>
          <a:ln/>
        </p:spPr>
        <p:txBody>
          <a:bodyPr wrap="square" lIns="0" tIns="0" rIns="0" bIns="0" rtlCol="0" anchor="ctr"/>
          <a:lstStyle/>
          <a:p>
            <a:pPr indent="0" marL="0">
              <a:buNone/>
            </a:pPr>
            <a:r>
              <a:rPr lang="en-US" sz="700" b="1" spc="110" kern="0" dirty="0">
                <a:solidFill>
                  <a:srgbClr val="0C8B83"/>
                </a:solidFill>
                <a:latin typeface="Arial" pitchFamily="34" charset="0"/>
                <a:ea typeface="Arial" pitchFamily="34" charset="-122"/>
                <a:cs typeface="Arial" pitchFamily="34" charset="-120"/>
              </a:rPr>
              <a:t>RECOMMENDED RESPONSE</a:t>
            </a:r>
            <a:endParaRPr lang="en-US" sz="700" dirty="0"/>
          </a:p>
        </p:txBody>
      </p:sp>
      <p:sp>
        <p:nvSpPr>
          <p:cNvPr id="19" name="Text 17"/>
          <p:cNvSpPr/>
          <p:nvPr/>
        </p:nvSpPr>
        <p:spPr>
          <a:xfrm>
            <a:off x="822960" y="4992624"/>
            <a:ext cx="6903720" cy="713232"/>
          </a:xfrm>
          <a:prstGeom prst="rect">
            <a:avLst/>
          </a:prstGeom>
          <a:noFill/>
          <a:ln/>
        </p:spPr>
        <p:txBody>
          <a:bodyPr wrap="square" lIns="0" tIns="0" rIns="0" bIns="0" rtlCol="0" anchor="ctr"/>
          <a:lstStyle/>
          <a:p>
            <a:pPr indent="0" marL="0">
              <a:buNone/>
            </a:pPr>
            <a:r>
              <a:rPr lang="en-US" sz="1250" dirty="0">
                <a:solidFill>
                  <a:srgbClr val="324A56"/>
                </a:solidFill>
                <a:latin typeface="Arial" pitchFamily="34" charset="0"/>
                <a:ea typeface="Arial" pitchFamily="34" charset="-122"/>
                <a:cs typeface="Arial" pitchFamily="34" charset="-120"/>
              </a:rPr>
              <a:t>Do not operate the truck until the employer has verified applicable prior training, provided any needed site/truck-specific training and completed the required workplace evaluation/authorization.</a:t>
            </a:r>
            <a:endParaRPr lang="en-US" sz="1250" dirty="0"/>
          </a:p>
        </p:txBody>
      </p:sp>
      <p:sp>
        <p:nvSpPr>
          <p:cNvPr id="21" name="Text 18"/>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22" name="Text 19"/>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11 / 17</a:t>
            </a:r>
            <a:endParaRPr lang="en-US" sz="6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SITE-SPECIFIC APPLICATION</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This is where generic training becomes your program.</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Replace examples with your actual equipment, procedures, hazards and expectations.</a:t>
            </a:r>
            <a:endParaRPr lang="en-US" sz="1150" dirty="0"/>
          </a:p>
        </p:txBody>
      </p:sp>
      <p:sp>
        <p:nvSpPr>
          <p:cNvPr id="6" name="Shape 4"/>
          <p:cNvSpPr/>
          <p:nvPr/>
        </p:nvSpPr>
        <p:spPr>
          <a:xfrm>
            <a:off x="685800" y="1828800"/>
            <a:ext cx="6903720" cy="621792"/>
          </a:xfrm>
          <a:prstGeom prst="roundRect">
            <a:avLst>
              <a:gd name="adj" fmla="val 5882"/>
            </a:avLst>
          </a:prstGeom>
          <a:solidFill>
            <a:srgbClr val="F2F6F7"/>
          </a:solidFill>
          <a:ln w="12700">
            <a:solidFill>
              <a:srgbClr val="D9E3E7"/>
            </a:solidFill>
            <a:prstDash val="solid"/>
          </a:ln>
        </p:spPr>
      </p:sp>
      <p:sp>
        <p:nvSpPr>
          <p:cNvPr id="7" name="Shape 5"/>
          <p:cNvSpPr/>
          <p:nvPr/>
        </p:nvSpPr>
        <p:spPr>
          <a:xfrm>
            <a:off x="896112" y="1975104"/>
            <a:ext cx="310896" cy="310896"/>
          </a:xfrm>
          <a:prstGeom prst="roundRect">
            <a:avLst>
              <a:gd name="adj" fmla="val 11765"/>
            </a:avLst>
          </a:prstGeom>
          <a:solidFill>
            <a:srgbClr val="0C8B83"/>
          </a:solidFill>
          <a:ln w="12700">
            <a:solidFill>
              <a:srgbClr val="0C8B83"/>
            </a:solidFill>
            <a:prstDash val="solid"/>
          </a:ln>
        </p:spPr>
      </p:sp>
      <p:sp>
        <p:nvSpPr>
          <p:cNvPr id="8" name="Text 6"/>
          <p:cNvSpPr/>
          <p:nvPr/>
        </p:nvSpPr>
        <p:spPr>
          <a:xfrm>
            <a:off x="950976" y="2002536"/>
            <a:ext cx="201168" cy="146304"/>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9" name="Text 7"/>
          <p:cNvSpPr/>
          <p:nvPr/>
        </p:nvSpPr>
        <p:spPr>
          <a:xfrm>
            <a:off x="1353312" y="1965960"/>
            <a:ext cx="5897880" cy="320040"/>
          </a:xfrm>
          <a:prstGeom prst="rect">
            <a:avLst/>
          </a:prstGeom>
          <a:noFill/>
          <a:ln/>
        </p:spPr>
        <p:txBody>
          <a:bodyPr wrap="square" lIns="0" tIns="0" rIns="0" bIns="0" rtlCol="0" anchor="ctr"/>
          <a:lstStyle/>
          <a:p>
            <a:pPr indent="0" marL="0">
              <a:buNone/>
            </a:pPr>
            <a:r>
              <a:rPr lang="en-US" sz="1270" b="1" dirty="0">
                <a:solidFill>
                  <a:srgbClr val="071018"/>
                </a:solidFill>
                <a:latin typeface="Arial" pitchFamily="34" charset="0"/>
                <a:ea typeface="Arial" pitchFamily="34" charset="-122"/>
                <a:cs typeface="Arial" pitchFamily="34" charset="-120"/>
              </a:rPr>
              <a:t>Emergency alarms, exits, assembly, medical/AED and severe-weather actions</a:t>
            </a:r>
            <a:endParaRPr lang="en-US" sz="1270" dirty="0"/>
          </a:p>
        </p:txBody>
      </p:sp>
      <p:sp>
        <p:nvSpPr>
          <p:cNvPr id="10" name="Shape 8"/>
          <p:cNvSpPr/>
          <p:nvPr/>
        </p:nvSpPr>
        <p:spPr>
          <a:xfrm>
            <a:off x="685800" y="2679192"/>
            <a:ext cx="6903720" cy="621792"/>
          </a:xfrm>
          <a:prstGeom prst="roundRect">
            <a:avLst>
              <a:gd name="adj" fmla="val 5882"/>
            </a:avLst>
          </a:prstGeom>
          <a:solidFill>
            <a:srgbClr val="F8FAFA"/>
          </a:solidFill>
          <a:ln w="12700">
            <a:solidFill>
              <a:srgbClr val="D9E3E7"/>
            </a:solidFill>
            <a:prstDash val="solid"/>
          </a:ln>
        </p:spPr>
      </p:sp>
      <p:sp>
        <p:nvSpPr>
          <p:cNvPr id="11" name="Shape 9"/>
          <p:cNvSpPr/>
          <p:nvPr/>
        </p:nvSpPr>
        <p:spPr>
          <a:xfrm>
            <a:off x="896112" y="2825496"/>
            <a:ext cx="310896" cy="310896"/>
          </a:xfrm>
          <a:prstGeom prst="roundRect">
            <a:avLst>
              <a:gd name="adj" fmla="val 11765"/>
            </a:avLst>
          </a:prstGeom>
          <a:solidFill>
            <a:srgbClr val="0C8B83"/>
          </a:solidFill>
          <a:ln w="12700">
            <a:solidFill>
              <a:srgbClr val="0C8B83"/>
            </a:solidFill>
            <a:prstDash val="solid"/>
          </a:ln>
        </p:spPr>
      </p:sp>
      <p:sp>
        <p:nvSpPr>
          <p:cNvPr id="12" name="Text 10"/>
          <p:cNvSpPr/>
          <p:nvPr/>
        </p:nvSpPr>
        <p:spPr>
          <a:xfrm>
            <a:off x="950976" y="2852928"/>
            <a:ext cx="201168" cy="146304"/>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Text 11"/>
          <p:cNvSpPr/>
          <p:nvPr/>
        </p:nvSpPr>
        <p:spPr>
          <a:xfrm>
            <a:off x="1353312" y="2816352"/>
            <a:ext cx="5897880" cy="320040"/>
          </a:xfrm>
          <a:prstGeom prst="rect">
            <a:avLst/>
          </a:prstGeom>
          <a:noFill/>
          <a:ln/>
        </p:spPr>
        <p:txBody>
          <a:bodyPr wrap="square" lIns="0" tIns="0" rIns="0" bIns="0" rtlCol="0" anchor="ctr"/>
          <a:lstStyle/>
          <a:p>
            <a:pPr indent="0" marL="0">
              <a:buNone/>
            </a:pPr>
            <a:r>
              <a:rPr lang="en-US" sz="1270" b="1" dirty="0">
                <a:solidFill>
                  <a:srgbClr val="071018"/>
                </a:solidFill>
                <a:latin typeface="Arial" pitchFamily="34" charset="0"/>
                <a:ea typeface="Arial" pitchFamily="34" charset="-122"/>
                <a:cs typeface="Arial" pitchFamily="34" charset="-120"/>
              </a:rPr>
              <a:t>Site PPE, chemical/SDS access, smoking/drug/phone and restricted-area rules</a:t>
            </a:r>
            <a:endParaRPr lang="en-US" sz="1270" dirty="0"/>
          </a:p>
        </p:txBody>
      </p:sp>
      <p:sp>
        <p:nvSpPr>
          <p:cNvPr id="14" name="Shape 12"/>
          <p:cNvSpPr/>
          <p:nvPr/>
        </p:nvSpPr>
        <p:spPr>
          <a:xfrm>
            <a:off x="685800" y="3529584"/>
            <a:ext cx="6903720" cy="621792"/>
          </a:xfrm>
          <a:prstGeom prst="roundRect">
            <a:avLst>
              <a:gd name="adj" fmla="val 5882"/>
            </a:avLst>
          </a:prstGeom>
          <a:solidFill>
            <a:srgbClr val="F2F6F7"/>
          </a:solidFill>
          <a:ln w="12700">
            <a:solidFill>
              <a:srgbClr val="D9E3E7"/>
            </a:solidFill>
            <a:prstDash val="solid"/>
          </a:ln>
        </p:spPr>
      </p:sp>
      <p:sp>
        <p:nvSpPr>
          <p:cNvPr id="15" name="Shape 13"/>
          <p:cNvSpPr/>
          <p:nvPr/>
        </p:nvSpPr>
        <p:spPr>
          <a:xfrm>
            <a:off x="896112" y="3675888"/>
            <a:ext cx="310896" cy="310896"/>
          </a:xfrm>
          <a:prstGeom prst="roundRect">
            <a:avLst>
              <a:gd name="adj" fmla="val 11765"/>
            </a:avLst>
          </a:prstGeom>
          <a:solidFill>
            <a:srgbClr val="0C8B83"/>
          </a:solidFill>
          <a:ln w="12700">
            <a:solidFill>
              <a:srgbClr val="0C8B83"/>
            </a:solidFill>
            <a:prstDash val="solid"/>
          </a:ln>
        </p:spPr>
      </p:sp>
      <p:sp>
        <p:nvSpPr>
          <p:cNvPr id="16" name="Text 14"/>
          <p:cNvSpPr/>
          <p:nvPr/>
        </p:nvSpPr>
        <p:spPr>
          <a:xfrm>
            <a:off x="950976" y="3703320"/>
            <a:ext cx="201168" cy="146304"/>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7" name="Text 15"/>
          <p:cNvSpPr/>
          <p:nvPr/>
        </p:nvSpPr>
        <p:spPr>
          <a:xfrm>
            <a:off x="1353312" y="3666744"/>
            <a:ext cx="5897880" cy="320040"/>
          </a:xfrm>
          <a:prstGeom prst="rect">
            <a:avLst/>
          </a:prstGeom>
          <a:noFill/>
          <a:ln/>
        </p:spPr>
        <p:txBody>
          <a:bodyPr wrap="square" lIns="0" tIns="0" rIns="0" bIns="0" rtlCol="0" anchor="ctr"/>
          <a:lstStyle/>
          <a:p>
            <a:pPr indent="0" marL="0">
              <a:buNone/>
            </a:pPr>
            <a:r>
              <a:rPr lang="en-US" sz="1270" b="1" dirty="0">
                <a:solidFill>
                  <a:srgbClr val="071018"/>
                </a:solidFill>
                <a:latin typeface="Arial" pitchFamily="34" charset="0"/>
                <a:ea typeface="Arial" pitchFamily="34" charset="-122"/>
                <a:cs typeface="Arial" pitchFamily="34" charset="-120"/>
              </a:rPr>
              <a:t>Traffic routes, equipment authorization and pedestrian controls</a:t>
            </a:r>
            <a:endParaRPr lang="en-US" sz="1270" dirty="0"/>
          </a:p>
        </p:txBody>
      </p:sp>
      <p:sp>
        <p:nvSpPr>
          <p:cNvPr id="18" name="Shape 16"/>
          <p:cNvSpPr/>
          <p:nvPr/>
        </p:nvSpPr>
        <p:spPr>
          <a:xfrm>
            <a:off x="685800" y="4379976"/>
            <a:ext cx="6903720" cy="621792"/>
          </a:xfrm>
          <a:prstGeom prst="roundRect">
            <a:avLst>
              <a:gd name="adj" fmla="val 5882"/>
            </a:avLst>
          </a:prstGeom>
          <a:solidFill>
            <a:srgbClr val="F8FAFA"/>
          </a:solidFill>
          <a:ln w="12700">
            <a:solidFill>
              <a:srgbClr val="D9E3E7"/>
            </a:solidFill>
            <a:prstDash val="solid"/>
          </a:ln>
        </p:spPr>
      </p:sp>
      <p:sp>
        <p:nvSpPr>
          <p:cNvPr id="19" name="Shape 17"/>
          <p:cNvSpPr/>
          <p:nvPr/>
        </p:nvSpPr>
        <p:spPr>
          <a:xfrm>
            <a:off x="896112" y="4526280"/>
            <a:ext cx="310896" cy="310896"/>
          </a:xfrm>
          <a:prstGeom prst="roundRect">
            <a:avLst>
              <a:gd name="adj" fmla="val 11765"/>
            </a:avLst>
          </a:prstGeom>
          <a:solidFill>
            <a:srgbClr val="0C8B83"/>
          </a:solidFill>
          <a:ln w="12700">
            <a:solidFill>
              <a:srgbClr val="0C8B83"/>
            </a:solidFill>
            <a:prstDash val="solid"/>
          </a:ln>
        </p:spPr>
      </p:sp>
      <p:sp>
        <p:nvSpPr>
          <p:cNvPr id="20" name="Text 18"/>
          <p:cNvSpPr/>
          <p:nvPr/>
        </p:nvSpPr>
        <p:spPr>
          <a:xfrm>
            <a:off x="950976" y="4553712"/>
            <a:ext cx="201168" cy="146304"/>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1" name="Text 19"/>
          <p:cNvSpPr/>
          <p:nvPr/>
        </p:nvSpPr>
        <p:spPr>
          <a:xfrm>
            <a:off x="1353312" y="4517136"/>
            <a:ext cx="5897880" cy="320040"/>
          </a:xfrm>
          <a:prstGeom prst="rect">
            <a:avLst/>
          </a:prstGeom>
          <a:noFill/>
          <a:ln/>
        </p:spPr>
        <p:txBody>
          <a:bodyPr wrap="square" lIns="0" tIns="0" rIns="0" bIns="0" rtlCol="0" anchor="ctr"/>
          <a:lstStyle/>
          <a:p>
            <a:pPr indent="0" marL="0">
              <a:buNone/>
            </a:pPr>
            <a:r>
              <a:rPr lang="en-US" sz="1270" b="1" dirty="0">
                <a:solidFill>
                  <a:srgbClr val="071018"/>
                </a:solidFill>
                <a:latin typeface="Arial" pitchFamily="34" charset="0"/>
                <a:ea typeface="Arial" pitchFamily="34" charset="-122"/>
                <a:cs typeface="Arial" pitchFamily="34" charset="-120"/>
              </a:rPr>
              <a:t>Injury/near-miss reporting, EHS contacts and required task-specific training matrix</a:t>
            </a:r>
            <a:endParaRPr lang="en-US" sz="1270" dirty="0"/>
          </a:p>
        </p:txBody>
      </p:sp>
      <p:sp>
        <p:nvSpPr>
          <p:cNvPr id="22" name="Shape 20"/>
          <p:cNvSpPr/>
          <p:nvPr/>
        </p:nvSpPr>
        <p:spPr>
          <a:xfrm>
            <a:off x="8558784" y="658368"/>
            <a:ext cx="3072384" cy="5321808"/>
          </a:xfrm>
          <a:prstGeom prst="roundRect">
            <a:avLst>
              <a:gd name="adj" fmla="val 2083"/>
            </a:avLst>
          </a:prstGeom>
          <a:solidFill>
            <a:srgbClr val="0D1822"/>
          </a:solidFill>
          <a:ln w="12700">
            <a:solidFill>
              <a:srgbClr val="233541"/>
            </a:solidFill>
            <a:prstDash val="solid"/>
          </a:ln>
        </p:spPr>
      </p:sp>
      <p:sp>
        <p:nvSpPr>
          <p:cNvPr id="23" name="Text 21"/>
          <p:cNvSpPr/>
          <p:nvPr/>
        </p:nvSpPr>
        <p:spPr>
          <a:xfrm>
            <a:off x="8869680" y="932688"/>
            <a:ext cx="2331720" cy="182880"/>
          </a:xfrm>
          <a:prstGeom prst="rect">
            <a:avLst/>
          </a:prstGeom>
          <a:noFill/>
          <a:ln/>
        </p:spPr>
        <p:txBody>
          <a:bodyPr wrap="square" lIns="0" tIns="0" rIns="0" bIns="0" rtlCol="0" anchor="ctr"/>
          <a:lstStyle/>
          <a:p>
            <a:pPr indent="0" marL="0">
              <a:buNone/>
            </a:pPr>
            <a:r>
              <a:rPr lang="en-US" sz="700" b="1" spc="120" kern="0" dirty="0">
                <a:solidFill>
                  <a:srgbClr val="2C9B74"/>
                </a:solidFill>
                <a:latin typeface="Arial" pitchFamily="34" charset="0"/>
                <a:ea typeface="Arial" pitchFamily="34" charset="-122"/>
                <a:cs typeface="Arial" pitchFamily="34" charset="-120"/>
              </a:rPr>
              <a:t>BEFORE WORK</a:t>
            </a:r>
            <a:endParaRPr lang="en-US" sz="700" dirty="0"/>
          </a:p>
        </p:txBody>
      </p:sp>
      <p:sp>
        <p:nvSpPr>
          <p:cNvPr id="24" name="Text 22"/>
          <p:cNvSpPr/>
          <p:nvPr/>
        </p:nvSpPr>
        <p:spPr>
          <a:xfrm>
            <a:off x="8869680" y="1417320"/>
            <a:ext cx="292608" cy="164592"/>
          </a:xfrm>
          <a:prstGeom prst="rect">
            <a:avLst/>
          </a:prstGeom>
          <a:noFill/>
          <a:ln/>
        </p:spPr>
        <p:txBody>
          <a:bodyPr wrap="square" lIns="0" tIns="0" rIns="0" bIns="0" rtlCol="0" anchor="ctr"/>
          <a:lstStyle/>
          <a:p>
            <a:pPr indent="0" marL="0">
              <a:buNone/>
            </a:pPr>
            <a:r>
              <a:rPr lang="en-US" sz="700" b="1" dirty="0">
                <a:solidFill>
                  <a:srgbClr val="2C9B74"/>
                </a:solidFill>
                <a:latin typeface="Arial" pitchFamily="34" charset="0"/>
                <a:ea typeface="Arial" pitchFamily="34" charset="-122"/>
                <a:cs typeface="Arial" pitchFamily="34" charset="-120"/>
              </a:rPr>
              <a:t>01</a:t>
            </a:r>
            <a:endParaRPr lang="en-US" sz="700" dirty="0"/>
          </a:p>
        </p:txBody>
      </p:sp>
      <p:sp>
        <p:nvSpPr>
          <p:cNvPr id="25" name="Text 23"/>
          <p:cNvSpPr/>
          <p:nvPr/>
        </p:nvSpPr>
        <p:spPr>
          <a:xfrm>
            <a:off x="9253728" y="138988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Show the actual procedure</a:t>
            </a:r>
            <a:endParaRPr lang="en-US" sz="1070" dirty="0"/>
          </a:p>
        </p:txBody>
      </p:sp>
      <p:sp>
        <p:nvSpPr>
          <p:cNvPr id="26" name="Text 24"/>
          <p:cNvSpPr/>
          <p:nvPr/>
        </p:nvSpPr>
        <p:spPr>
          <a:xfrm>
            <a:off x="8869680" y="2423160"/>
            <a:ext cx="292608" cy="164592"/>
          </a:xfrm>
          <a:prstGeom prst="rect">
            <a:avLst/>
          </a:prstGeom>
          <a:noFill/>
          <a:ln/>
        </p:spPr>
        <p:txBody>
          <a:bodyPr wrap="square" lIns="0" tIns="0" rIns="0" bIns="0" rtlCol="0" anchor="ctr"/>
          <a:lstStyle/>
          <a:p>
            <a:pPr indent="0" marL="0">
              <a:buNone/>
            </a:pPr>
            <a:r>
              <a:rPr lang="en-US" sz="700" b="1" dirty="0">
                <a:solidFill>
                  <a:srgbClr val="2C9B74"/>
                </a:solidFill>
                <a:latin typeface="Arial" pitchFamily="34" charset="0"/>
                <a:ea typeface="Arial" pitchFamily="34" charset="-122"/>
                <a:cs typeface="Arial" pitchFamily="34" charset="-120"/>
              </a:rPr>
              <a:t>02</a:t>
            </a:r>
            <a:endParaRPr lang="en-US" sz="700" dirty="0"/>
          </a:p>
        </p:txBody>
      </p:sp>
      <p:sp>
        <p:nvSpPr>
          <p:cNvPr id="27" name="Text 25"/>
          <p:cNvSpPr/>
          <p:nvPr/>
        </p:nvSpPr>
        <p:spPr>
          <a:xfrm>
            <a:off x="9253728" y="239572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Show the actual equipment/task</a:t>
            </a:r>
            <a:endParaRPr lang="en-US" sz="1070" dirty="0"/>
          </a:p>
        </p:txBody>
      </p:sp>
      <p:sp>
        <p:nvSpPr>
          <p:cNvPr id="28" name="Text 26"/>
          <p:cNvSpPr/>
          <p:nvPr/>
        </p:nvSpPr>
        <p:spPr>
          <a:xfrm>
            <a:off x="8869680" y="3429000"/>
            <a:ext cx="292608" cy="164592"/>
          </a:xfrm>
          <a:prstGeom prst="rect">
            <a:avLst/>
          </a:prstGeom>
          <a:noFill/>
          <a:ln/>
        </p:spPr>
        <p:txBody>
          <a:bodyPr wrap="square" lIns="0" tIns="0" rIns="0" bIns="0" rtlCol="0" anchor="ctr"/>
          <a:lstStyle/>
          <a:p>
            <a:pPr indent="0" marL="0">
              <a:buNone/>
            </a:pPr>
            <a:r>
              <a:rPr lang="en-US" sz="700" b="1" dirty="0">
                <a:solidFill>
                  <a:srgbClr val="2C9B74"/>
                </a:solidFill>
                <a:latin typeface="Arial" pitchFamily="34" charset="0"/>
                <a:ea typeface="Arial" pitchFamily="34" charset="-122"/>
                <a:cs typeface="Arial" pitchFamily="34" charset="-120"/>
              </a:rPr>
              <a:t>03</a:t>
            </a:r>
            <a:endParaRPr lang="en-US" sz="700" dirty="0"/>
          </a:p>
        </p:txBody>
      </p:sp>
      <p:sp>
        <p:nvSpPr>
          <p:cNvPr id="29" name="Text 27"/>
          <p:cNvSpPr/>
          <p:nvPr/>
        </p:nvSpPr>
        <p:spPr>
          <a:xfrm>
            <a:off x="9253728" y="340156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Confirm questions are answered</a:t>
            </a:r>
            <a:endParaRPr lang="en-US" sz="1070" dirty="0"/>
          </a:p>
        </p:txBody>
      </p:sp>
      <p:sp>
        <p:nvSpPr>
          <p:cNvPr id="30" name="Text 28"/>
          <p:cNvSpPr/>
          <p:nvPr/>
        </p:nvSpPr>
        <p:spPr>
          <a:xfrm>
            <a:off x="8869680" y="4434840"/>
            <a:ext cx="292608" cy="164592"/>
          </a:xfrm>
          <a:prstGeom prst="rect">
            <a:avLst/>
          </a:prstGeom>
          <a:noFill/>
          <a:ln/>
        </p:spPr>
        <p:txBody>
          <a:bodyPr wrap="square" lIns="0" tIns="0" rIns="0" bIns="0" rtlCol="0" anchor="ctr"/>
          <a:lstStyle/>
          <a:p>
            <a:pPr indent="0" marL="0">
              <a:buNone/>
            </a:pPr>
            <a:r>
              <a:rPr lang="en-US" sz="700" b="1" dirty="0">
                <a:solidFill>
                  <a:srgbClr val="2C9B74"/>
                </a:solidFill>
                <a:latin typeface="Arial" pitchFamily="34" charset="0"/>
                <a:ea typeface="Arial" pitchFamily="34" charset="-122"/>
                <a:cs typeface="Arial" pitchFamily="34" charset="-120"/>
              </a:rPr>
              <a:t>04</a:t>
            </a:r>
            <a:endParaRPr lang="en-US" sz="700" dirty="0"/>
          </a:p>
        </p:txBody>
      </p:sp>
      <p:sp>
        <p:nvSpPr>
          <p:cNvPr id="31" name="Text 29"/>
          <p:cNvSpPr/>
          <p:nvPr/>
        </p:nvSpPr>
        <p:spPr>
          <a:xfrm>
            <a:off x="9253728" y="440740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Complete required evaluation</a:t>
            </a:r>
            <a:endParaRPr lang="en-US" sz="1070" dirty="0"/>
          </a:p>
        </p:txBody>
      </p:sp>
      <p:sp>
        <p:nvSpPr>
          <p:cNvPr id="33" name="Text 30"/>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34" name="Text 31"/>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12 / 17</a:t>
            </a:r>
            <a:endParaRPr lang="en-US" sz="6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PRACTICAL / WORKPLACE VERIFICATION</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Can the employee apply it?</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Written knowledge matters. Safe performance in the real workplace matters more.</a:t>
            </a:r>
            <a:endParaRPr lang="en-US" sz="1150" dirty="0"/>
          </a:p>
        </p:txBody>
      </p:sp>
      <p:sp>
        <p:nvSpPr>
          <p:cNvPr id="6" name="Shape 4"/>
          <p:cNvSpPr/>
          <p:nvPr/>
        </p:nvSpPr>
        <p:spPr>
          <a:xfrm>
            <a:off x="658368" y="1783080"/>
            <a:ext cx="5349240" cy="713232"/>
          </a:xfrm>
          <a:prstGeom prst="roundRect">
            <a:avLst>
              <a:gd name="adj" fmla="val 6410"/>
            </a:avLst>
          </a:prstGeom>
          <a:solidFill>
            <a:srgbClr val="F7F9FA"/>
          </a:solidFill>
          <a:ln w="12700">
            <a:solidFill>
              <a:srgbClr val="D9E3E7"/>
            </a:solidFill>
            <a:prstDash val="solid"/>
          </a:ln>
        </p:spPr>
      </p:sp>
      <p:sp>
        <p:nvSpPr>
          <p:cNvPr id="7" name="Shape 5"/>
          <p:cNvSpPr/>
          <p:nvPr/>
        </p:nvSpPr>
        <p:spPr>
          <a:xfrm>
            <a:off x="868680" y="1984248"/>
            <a:ext cx="228600" cy="228600"/>
          </a:xfrm>
          <a:prstGeom prst="rect">
            <a:avLst/>
          </a:prstGeom>
          <a:solidFill>
            <a:srgbClr val="FFFFFF"/>
          </a:solidFill>
          <a:ln w="16510">
            <a:solidFill>
              <a:srgbClr val="0C8B83"/>
            </a:solidFill>
            <a:prstDash val="solid"/>
          </a:ln>
        </p:spPr>
      </p:sp>
      <p:sp>
        <p:nvSpPr>
          <p:cNvPr id="8" name="Text 6"/>
          <p:cNvSpPr/>
          <p:nvPr/>
        </p:nvSpPr>
        <p:spPr>
          <a:xfrm>
            <a:off x="1225296" y="1938528"/>
            <a:ext cx="4507992" cy="329184"/>
          </a:xfrm>
          <a:prstGeom prst="rect">
            <a:avLst/>
          </a:prstGeom>
          <a:noFill/>
          <a:ln/>
        </p:spPr>
        <p:txBody>
          <a:bodyPr wrap="square" lIns="0" tIns="0" rIns="0" bIns="0" rtlCol="0" anchor="ctr"/>
          <a:lstStyle/>
          <a:p>
            <a:pPr indent="0" marL="0">
              <a:buNone/>
            </a:pPr>
            <a:r>
              <a:rPr lang="en-US" sz="1150" b="1" dirty="0">
                <a:solidFill>
                  <a:srgbClr val="071018"/>
                </a:solidFill>
                <a:latin typeface="Arial" pitchFamily="34" charset="0"/>
                <a:ea typeface="Arial" pitchFamily="34" charset="-122"/>
                <a:cs typeface="Arial" pitchFamily="34" charset="-120"/>
              </a:rPr>
              <a:t>Locates exits/assembly area</a:t>
            </a:r>
            <a:endParaRPr lang="en-US" sz="1150" dirty="0"/>
          </a:p>
        </p:txBody>
      </p:sp>
      <p:sp>
        <p:nvSpPr>
          <p:cNvPr id="9" name="Shape 7"/>
          <p:cNvSpPr/>
          <p:nvPr/>
        </p:nvSpPr>
        <p:spPr>
          <a:xfrm>
            <a:off x="6172200" y="1783080"/>
            <a:ext cx="5349240" cy="713232"/>
          </a:xfrm>
          <a:prstGeom prst="roundRect">
            <a:avLst>
              <a:gd name="adj" fmla="val 6410"/>
            </a:avLst>
          </a:prstGeom>
          <a:solidFill>
            <a:srgbClr val="F7F9FA"/>
          </a:solidFill>
          <a:ln w="12700">
            <a:solidFill>
              <a:srgbClr val="D9E3E7"/>
            </a:solidFill>
            <a:prstDash val="solid"/>
          </a:ln>
        </p:spPr>
      </p:sp>
      <p:sp>
        <p:nvSpPr>
          <p:cNvPr id="10" name="Shape 8"/>
          <p:cNvSpPr/>
          <p:nvPr/>
        </p:nvSpPr>
        <p:spPr>
          <a:xfrm>
            <a:off x="6382512" y="1984248"/>
            <a:ext cx="228600" cy="228600"/>
          </a:xfrm>
          <a:prstGeom prst="rect">
            <a:avLst/>
          </a:prstGeom>
          <a:solidFill>
            <a:srgbClr val="FFFFFF"/>
          </a:solidFill>
          <a:ln w="16510">
            <a:solidFill>
              <a:srgbClr val="0C8B83"/>
            </a:solidFill>
            <a:prstDash val="solid"/>
          </a:ln>
        </p:spPr>
      </p:sp>
      <p:sp>
        <p:nvSpPr>
          <p:cNvPr id="11" name="Text 9"/>
          <p:cNvSpPr/>
          <p:nvPr/>
        </p:nvSpPr>
        <p:spPr>
          <a:xfrm>
            <a:off x="6739128" y="1938528"/>
            <a:ext cx="4507992" cy="329184"/>
          </a:xfrm>
          <a:prstGeom prst="rect">
            <a:avLst/>
          </a:prstGeom>
          <a:noFill/>
          <a:ln/>
        </p:spPr>
        <p:txBody>
          <a:bodyPr wrap="square" lIns="0" tIns="0" rIns="0" bIns="0" rtlCol="0" anchor="ctr"/>
          <a:lstStyle/>
          <a:p>
            <a:pPr indent="0" marL="0">
              <a:buNone/>
            </a:pPr>
            <a:r>
              <a:rPr lang="en-US" sz="1150" b="1" dirty="0">
                <a:solidFill>
                  <a:srgbClr val="071018"/>
                </a:solidFill>
                <a:latin typeface="Arial" pitchFamily="34" charset="0"/>
                <a:ea typeface="Arial" pitchFamily="34" charset="-122"/>
                <a:cs typeface="Arial" pitchFamily="34" charset="-120"/>
              </a:rPr>
              <a:t>Identifies emergency contact method</a:t>
            </a:r>
            <a:endParaRPr lang="en-US" sz="1150" dirty="0"/>
          </a:p>
        </p:txBody>
      </p:sp>
      <p:sp>
        <p:nvSpPr>
          <p:cNvPr id="12" name="Shape 10"/>
          <p:cNvSpPr/>
          <p:nvPr/>
        </p:nvSpPr>
        <p:spPr>
          <a:xfrm>
            <a:off x="658368" y="2724912"/>
            <a:ext cx="5349240" cy="713232"/>
          </a:xfrm>
          <a:prstGeom prst="roundRect">
            <a:avLst>
              <a:gd name="adj" fmla="val 6410"/>
            </a:avLst>
          </a:prstGeom>
          <a:solidFill>
            <a:srgbClr val="F7F9FA"/>
          </a:solidFill>
          <a:ln w="12700">
            <a:solidFill>
              <a:srgbClr val="D9E3E7"/>
            </a:solidFill>
            <a:prstDash val="solid"/>
          </a:ln>
        </p:spPr>
      </p:sp>
      <p:sp>
        <p:nvSpPr>
          <p:cNvPr id="13" name="Shape 11"/>
          <p:cNvSpPr/>
          <p:nvPr/>
        </p:nvSpPr>
        <p:spPr>
          <a:xfrm>
            <a:off x="868680" y="2926080"/>
            <a:ext cx="228600" cy="228600"/>
          </a:xfrm>
          <a:prstGeom prst="rect">
            <a:avLst/>
          </a:prstGeom>
          <a:solidFill>
            <a:srgbClr val="FFFFFF"/>
          </a:solidFill>
          <a:ln w="16510">
            <a:solidFill>
              <a:srgbClr val="0C8B83"/>
            </a:solidFill>
            <a:prstDash val="solid"/>
          </a:ln>
        </p:spPr>
      </p:sp>
      <p:sp>
        <p:nvSpPr>
          <p:cNvPr id="14" name="Text 12"/>
          <p:cNvSpPr/>
          <p:nvPr/>
        </p:nvSpPr>
        <p:spPr>
          <a:xfrm>
            <a:off x="1225296" y="2880360"/>
            <a:ext cx="4507992" cy="329184"/>
          </a:xfrm>
          <a:prstGeom prst="rect">
            <a:avLst/>
          </a:prstGeom>
          <a:noFill/>
          <a:ln/>
        </p:spPr>
        <p:txBody>
          <a:bodyPr wrap="square" lIns="0" tIns="0" rIns="0" bIns="0" rtlCol="0" anchor="ctr"/>
          <a:lstStyle/>
          <a:p>
            <a:pPr indent="0" marL="0">
              <a:buNone/>
            </a:pPr>
            <a:r>
              <a:rPr lang="en-US" sz="1150" b="1" dirty="0">
                <a:solidFill>
                  <a:srgbClr val="071018"/>
                </a:solidFill>
                <a:latin typeface="Arial" pitchFamily="34" charset="0"/>
                <a:ea typeface="Arial" pitchFamily="34" charset="-122"/>
                <a:cs typeface="Arial" pitchFamily="34" charset="-120"/>
              </a:rPr>
              <a:t>Locates SDS access</a:t>
            </a:r>
            <a:endParaRPr lang="en-US" sz="1150" dirty="0"/>
          </a:p>
        </p:txBody>
      </p:sp>
      <p:sp>
        <p:nvSpPr>
          <p:cNvPr id="15" name="Shape 13"/>
          <p:cNvSpPr/>
          <p:nvPr/>
        </p:nvSpPr>
        <p:spPr>
          <a:xfrm>
            <a:off x="6172200" y="2724912"/>
            <a:ext cx="5349240" cy="713232"/>
          </a:xfrm>
          <a:prstGeom prst="roundRect">
            <a:avLst>
              <a:gd name="adj" fmla="val 6410"/>
            </a:avLst>
          </a:prstGeom>
          <a:solidFill>
            <a:srgbClr val="F7F9FA"/>
          </a:solidFill>
          <a:ln w="12700">
            <a:solidFill>
              <a:srgbClr val="D9E3E7"/>
            </a:solidFill>
            <a:prstDash val="solid"/>
          </a:ln>
        </p:spPr>
      </p:sp>
      <p:sp>
        <p:nvSpPr>
          <p:cNvPr id="16" name="Shape 14"/>
          <p:cNvSpPr/>
          <p:nvPr/>
        </p:nvSpPr>
        <p:spPr>
          <a:xfrm>
            <a:off x="6382512" y="2926080"/>
            <a:ext cx="228600" cy="228600"/>
          </a:xfrm>
          <a:prstGeom prst="rect">
            <a:avLst/>
          </a:prstGeom>
          <a:solidFill>
            <a:srgbClr val="FFFFFF"/>
          </a:solidFill>
          <a:ln w="16510">
            <a:solidFill>
              <a:srgbClr val="0C8B83"/>
            </a:solidFill>
            <a:prstDash val="solid"/>
          </a:ln>
        </p:spPr>
      </p:sp>
      <p:sp>
        <p:nvSpPr>
          <p:cNvPr id="17" name="Text 15"/>
          <p:cNvSpPr/>
          <p:nvPr/>
        </p:nvSpPr>
        <p:spPr>
          <a:xfrm>
            <a:off x="6739128" y="2880360"/>
            <a:ext cx="4507992" cy="329184"/>
          </a:xfrm>
          <a:prstGeom prst="rect">
            <a:avLst/>
          </a:prstGeom>
          <a:noFill/>
          <a:ln/>
        </p:spPr>
        <p:txBody>
          <a:bodyPr wrap="square" lIns="0" tIns="0" rIns="0" bIns="0" rtlCol="0" anchor="ctr"/>
          <a:lstStyle/>
          <a:p>
            <a:pPr indent="0" marL="0">
              <a:buNone/>
            </a:pPr>
            <a:r>
              <a:rPr lang="en-US" sz="1150" b="1" dirty="0">
                <a:solidFill>
                  <a:srgbClr val="071018"/>
                </a:solidFill>
                <a:latin typeface="Arial" pitchFamily="34" charset="0"/>
                <a:ea typeface="Arial" pitchFamily="34" charset="-122"/>
                <a:cs typeface="Arial" pitchFamily="34" charset="-120"/>
              </a:rPr>
              <a:t>Identifies required PPE</a:t>
            </a:r>
            <a:endParaRPr lang="en-US" sz="1150" dirty="0"/>
          </a:p>
        </p:txBody>
      </p:sp>
      <p:sp>
        <p:nvSpPr>
          <p:cNvPr id="18" name="Shape 16"/>
          <p:cNvSpPr/>
          <p:nvPr/>
        </p:nvSpPr>
        <p:spPr>
          <a:xfrm>
            <a:off x="658368" y="3666744"/>
            <a:ext cx="5349240" cy="713232"/>
          </a:xfrm>
          <a:prstGeom prst="roundRect">
            <a:avLst>
              <a:gd name="adj" fmla="val 6410"/>
            </a:avLst>
          </a:prstGeom>
          <a:solidFill>
            <a:srgbClr val="F7F9FA"/>
          </a:solidFill>
          <a:ln w="12700">
            <a:solidFill>
              <a:srgbClr val="D9E3E7"/>
            </a:solidFill>
            <a:prstDash val="solid"/>
          </a:ln>
        </p:spPr>
      </p:sp>
      <p:sp>
        <p:nvSpPr>
          <p:cNvPr id="19" name="Shape 17"/>
          <p:cNvSpPr/>
          <p:nvPr/>
        </p:nvSpPr>
        <p:spPr>
          <a:xfrm>
            <a:off x="868680" y="3867912"/>
            <a:ext cx="228600" cy="228600"/>
          </a:xfrm>
          <a:prstGeom prst="rect">
            <a:avLst/>
          </a:prstGeom>
          <a:solidFill>
            <a:srgbClr val="FFFFFF"/>
          </a:solidFill>
          <a:ln w="16510">
            <a:solidFill>
              <a:srgbClr val="0C8B83"/>
            </a:solidFill>
            <a:prstDash val="solid"/>
          </a:ln>
        </p:spPr>
      </p:sp>
      <p:sp>
        <p:nvSpPr>
          <p:cNvPr id="20" name="Text 18"/>
          <p:cNvSpPr/>
          <p:nvPr/>
        </p:nvSpPr>
        <p:spPr>
          <a:xfrm>
            <a:off x="1225296" y="3822192"/>
            <a:ext cx="4507992" cy="329184"/>
          </a:xfrm>
          <a:prstGeom prst="rect">
            <a:avLst/>
          </a:prstGeom>
          <a:noFill/>
          <a:ln/>
        </p:spPr>
        <p:txBody>
          <a:bodyPr wrap="square" lIns="0" tIns="0" rIns="0" bIns="0" rtlCol="0" anchor="ctr"/>
          <a:lstStyle/>
          <a:p>
            <a:pPr indent="0" marL="0">
              <a:buNone/>
            </a:pPr>
            <a:r>
              <a:rPr lang="en-US" sz="1150" b="1" dirty="0">
                <a:solidFill>
                  <a:srgbClr val="071018"/>
                </a:solidFill>
                <a:latin typeface="Arial" pitchFamily="34" charset="0"/>
                <a:ea typeface="Arial" pitchFamily="34" charset="-122"/>
                <a:cs typeface="Arial" pitchFamily="34" charset="-120"/>
              </a:rPr>
              <a:t>Explains hazard/near-miss reporting</a:t>
            </a:r>
            <a:endParaRPr lang="en-US" sz="1150" dirty="0"/>
          </a:p>
        </p:txBody>
      </p:sp>
      <p:sp>
        <p:nvSpPr>
          <p:cNvPr id="21" name="Shape 19"/>
          <p:cNvSpPr/>
          <p:nvPr/>
        </p:nvSpPr>
        <p:spPr>
          <a:xfrm>
            <a:off x="6172200" y="3666744"/>
            <a:ext cx="5349240" cy="713232"/>
          </a:xfrm>
          <a:prstGeom prst="roundRect">
            <a:avLst>
              <a:gd name="adj" fmla="val 6410"/>
            </a:avLst>
          </a:prstGeom>
          <a:solidFill>
            <a:srgbClr val="F7F9FA"/>
          </a:solidFill>
          <a:ln w="12700">
            <a:solidFill>
              <a:srgbClr val="D9E3E7"/>
            </a:solidFill>
            <a:prstDash val="solid"/>
          </a:ln>
        </p:spPr>
      </p:sp>
      <p:sp>
        <p:nvSpPr>
          <p:cNvPr id="22" name="Shape 20"/>
          <p:cNvSpPr/>
          <p:nvPr/>
        </p:nvSpPr>
        <p:spPr>
          <a:xfrm>
            <a:off x="6382512" y="3867912"/>
            <a:ext cx="228600" cy="228600"/>
          </a:xfrm>
          <a:prstGeom prst="rect">
            <a:avLst/>
          </a:prstGeom>
          <a:solidFill>
            <a:srgbClr val="FFFFFF"/>
          </a:solidFill>
          <a:ln w="16510">
            <a:solidFill>
              <a:srgbClr val="0C8B83"/>
            </a:solidFill>
            <a:prstDash val="solid"/>
          </a:ln>
        </p:spPr>
      </p:sp>
      <p:sp>
        <p:nvSpPr>
          <p:cNvPr id="23" name="Text 21"/>
          <p:cNvSpPr/>
          <p:nvPr/>
        </p:nvSpPr>
        <p:spPr>
          <a:xfrm>
            <a:off x="6739128" y="3822192"/>
            <a:ext cx="4507992" cy="329184"/>
          </a:xfrm>
          <a:prstGeom prst="rect">
            <a:avLst/>
          </a:prstGeom>
          <a:noFill/>
          <a:ln/>
        </p:spPr>
        <p:txBody>
          <a:bodyPr wrap="square" lIns="0" tIns="0" rIns="0" bIns="0" rtlCol="0" anchor="ctr"/>
          <a:lstStyle/>
          <a:p>
            <a:pPr indent="0" marL="0">
              <a:buNone/>
            </a:pPr>
            <a:r>
              <a:rPr lang="en-US" sz="1150" b="1" dirty="0">
                <a:solidFill>
                  <a:srgbClr val="071018"/>
                </a:solidFill>
                <a:latin typeface="Arial" pitchFamily="34" charset="0"/>
                <a:ea typeface="Arial" pitchFamily="34" charset="-122"/>
                <a:cs typeface="Arial" pitchFamily="34" charset="-120"/>
              </a:rPr>
              <a:t>Identifies pedestrian/equipment rules</a:t>
            </a:r>
            <a:endParaRPr lang="en-US" sz="1150" dirty="0"/>
          </a:p>
        </p:txBody>
      </p:sp>
      <p:sp>
        <p:nvSpPr>
          <p:cNvPr id="24" name="Shape 22"/>
          <p:cNvSpPr/>
          <p:nvPr/>
        </p:nvSpPr>
        <p:spPr>
          <a:xfrm>
            <a:off x="658368" y="4608576"/>
            <a:ext cx="5349240" cy="713232"/>
          </a:xfrm>
          <a:prstGeom prst="roundRect">
            <a:avLst>
              <a:gd name="adj" fmla="val 6410"/>
            </a:avLst>
          </a:prstGeom>
          <a:solidFill>
            <a:srgbClr val="F7F9FA"/>
          </a:solidFill>
          <a:ln w="12700">
            <a:solidFill>
              <a:srgbClr val="D9E3E7"/>
            </a:solidFill>
            <a:prstDash val="solid"/>
          </a:ln>
        </p:spPr>
      </p:sp>
      <p:sp>
        <p:nvSpPr>
          <p:cNvPr id="25" name="Shape 23"/>
          <p:cNvSpPr/>
          <p:nvPr/>
        </p:nvSpPr>
        <p:spPr>
          <a:xfrm>
            <a:off x="868680" y="4809744"/>
            <a:ext cx="228600" cy="228600"/>
          </a:xfrm>
          <a:prstGeom prst="rect">
            <a:avLst/>
          </a:prstGeom>
          <a:solidFill>
            <a:srgbClr val="FFFFFF"/>
          </a:solidFill>
          <a:ln w="16510">
            <a:solidFill>
              <a:srgbClr val="0C8B83"/>
            </a:solidFill>
            <a:prstDash val="solid"/>
          </a:ln>
        </p:spPr>
      </p:sp>
      <p:sp>
        <p:nvSpPr>
          <p:cNvPr id="26" name="Text 24"/>
          <p:cNvSpPr/>
          <p:nvPr/>
        </p:nvSpPr>
        <p:spPr>
          <a:xfrm>
            <a:off x="1225296" y="4764024"/>
            <a:ext cx="4507992" cy="329184"/>
          </a:xfrm>
          <a:prstGeom prst="rect">
            <a:avLst/>
          </a:prstGeom>
          <a:noFill/>
          <a:ln/>
        </p:spPr>
        <p:txBody>
          <a:bodyPr wrap="square" lIns="0" tIns="0" rIns="0" bIns="0" rtlCol="0" anchor="ctr"/>
          <a:lstStyle/>
          <a:p>
            <a:pPr indent="0" marL="0">
              <a:buNone/>
            </a:pPr>
            <a:r>
              <a:rPr lang="en-US" sz="1150" b="1" dirty="0">
                <a:solidFill>
                  <a:srgbClr val="071018"/>
                </a:solidFill>
                <a:latin typeface="Arial" pitchFamily="34" charset="0"/>
                <a:ea typeface="Arial" pitchFamily="34" charset="-122"/>
                <a:cs typeface="Arial" pitchFamily="34" charset="-120"/>
              </a:rPr>
              <a:t>Knows restricted tasks requiring authorization</a:t>
            </a:r>
            <a:endParaRPr lang="en-US" sz="1150" dirty="0"/>
          </a:p>
        </p:txBody>
      </p:sp>
      <p:sp>
        <p:nvSpPr>
          <p:cNvPr id="27" name="Shape 25"/>
          <p:cNvSpPr/>
          <p:nvPr/>
        </p:nvSpPr>
        <p:spPr>
          <a:xfrm>
            <a:off x="6172200" y="4608576"/>
            <a:ext cx="5349240" cy="713232"/>
          </a:xfrm>
          <a:prstGeom prst="roundRect">
            <a:avLst>
              <a:gd name="adj" fmla="val 6410"/>
            </a:avLst>
          </a:prstGeom>
          <a:solidFill>
            <a:srgbClr val="F7F9FA"/>
          </a:solidFill>
          <a:ln w="12700">
            <a:solidFill>
              <a:srgbClr val="D9E3E7"/>
            </a:solidFill>
            <a:prstDash val="solid"/>
          </a:ln>
        </p:spPr>
      </p:sp>
      <p:sp>
        <p:nvSpPr>
          <p:cNvPr id="28" name="Shape 26"/>
          <p:cNvSpPr/>
          <p:nvPr/>
        </p:nvSpPr>
        <p:spPr>
          <a:xfrm>
            <a:off x="6382512" y="4809744"/>
            <a:ext cx="228600" cy="228600"/>
          </a:xfrm>
          <a:prstGeom prst="rect">
            <a:avLst/>
          </a:prstGeom>
          <a:solidFill>
            <a:srgbClr val="FFFFFF"/>
          </a:solidFill>
          <a:ln w="16510">
            <a:solidFill>
              <a:srgbClr val="0C8B83"/>
            </a:solidFill>
            <a:prstDash val="solid"/>
          </a:ln>
        </p:spPr>
      </p:sp>
      <p:sp>
        <p:nvSpPr>
          <p:cNvPr id="29" name="Text 27"/>
          <p:cNvSpPr/>
          <p:nvPr/>
        </p:nvSpPr>
        <p:spPr>
          <a:xfrm>
            <a:off x="6739128" y="4764024"/>
            <a:ext cx="4507992" cy="329184"/>
          </a:xfrm>
          <a:prstGeom prst="rect">
            <a:avLst/>
          </a:prstGeom>
          <a:noFill/>
          <a:ln/>
        </p:spPr>
        <p:txBody>
          <a:bodyPr wrap="square" lIns="0" tIns="0" rIns="0" bIns="0" rtlCol="0" anchor="ctr"/>
          <a:lstStyle/>
          <a:p>
            <a:pPr indent="0" marL="0">
              <a:buNone/>
            </a:pPr>
            <a:r>
              <a:rPr lang="en-US" sz="1150" b="1" dirty="0">
                <a:solidFill>
                  <a:srgbClr val="071018"/>
                </a:solidFill>
                <a:latin typeface="Arial" pitchFamily="34" charset="0"/>
                <a:ea typeface="Arial" pitchFamily="34" charset="-122"/>
                <a:cs typeface="Arial" pitchFamily="34" charset="-120"/>
              </a:rPr>
              <a:t>Knows supervisor/EHS contact</a:t>
            </a:r>
            <a:endParaRPr lang="en-US" sz="1150" dirty="0"/>
          </a:p>
        </p:txBody>
      </p:sp>
      <p:sp>
        <p:nvSpPr>
          <p:cNvPr id="30" name="Shape 28"/>
          <p:cNvSpPr/>
          <p:nvPr/>
        </p:nvSpPr>
        <p:spPr>
          <a:xfrm>
            <a:off x="658368" y="5715000"/>
            <a:ext cx="10863072" cy="457200"/>
          </a:xfrm>
          <a:prstGeom prst="roundRect">
            <a:avLst>
              <a:gd name="adj" fmla="val 8000"/>
            </a:avLst>
          </a:prstGeom>
          <a:solidFill>
            <a:srgbClr val="EAF5F4"/>
          </a:solidFill>
          <a:ln w="12700">
            <a:solidFill>
              <a:srgbClr val="C6E0DD"/>
            </a:solidFill>
            <a:prstDash val="solid"/>
          </a:ln>
        </p:spPr>
      </p:sp>
      <p:sp>
        <p:nvSpPr>
          <p:cNvPr id="31" name="Text 29"/>
          <p:cNvSpPr/>
          <p:nvPr/>
        </p:nvSpPr>
        <p:spPr>
          <a:xfrm>
            <a:off x="914400" y="5870448"/>
            <a:ext cx="10332720" cy="164592"/>
          </a:xfrm>
          <a:prstGeom prst="rect">
            <a:avLst/>
          </a:prstGeom>
          <a:noFill/>
          <a:ln/>
        </p:spPr>
        <p:txBody>
          <a:bodyPr wrap="square" lIns="0" tIns="0" rIns="0" bIns="0" rtlCol="0" anchor="ctr"/>
          <a:lstStyle/>
          <a:p>
            <a:pPr algn="ctr" indent="0" marL="0">
              <a:buNone/>
            </a:pPr>
            <a:r>
              <a:rPr lang="en-US" sz="1050" b="1" dirty="0">
                <a:solidFill>
                  <a:srgbClr val="0C8B83"/>
                </a:solidFill>
                <a:latin typeface="Arial" pitchFamily="34" charset="0"/>
                <a:ea typeface="Arial" pitchFamily="34" charset="-122"/>
                <a:cs typeface="Arial" pitchFamily="34" charset="-120"/>
              </a:rPr>
              <a:t>Use the included evaluation form when hands-on demonstration or workplace verification is appropriate or required.</a:t>
            </a:r>
            <a:endParaRPr lang="en-US" sz="1050" dirty="0"/>
          </a:p>
        </p:txBody>
      </p:sp>
      <p:sp>
        <p:nvSpPr>
          <p:cNvPr id="33" name="Text 30"/>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34" name="Text 31"/>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13 / 17</a:t>
            </a:r>
            <a:endParaRPr lang="en-US" sz="6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KNOWLEDGE CHECK / PART 1</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Knowledge check 1-5</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Use the printable test in the course package for employee responses.</a:t>
            </a:r>
            <a:endParaRPr lang="en-US" sz="1150" dirty="0"/>
          </a:p>
        </p:txBody>
      </p:sp>
      <p:sp>
        <p:nvSpPr>
          <p:cNvPr id="6" name="Text 4"/>
          <p:cNvSpPr/>
          <p:nvPr/>
        </p:nvSpPr>
        <p:spPr>
          <a:xfrm>
            <a:off x="685800" y="1737360"/>
            <a:ext cx="384048" cy="201168"/>
          </a:xfrm>
          <a:prstGeom prst="rect">
            <a:avLst/>
          </a:prstGeom>
          <a:solidFill>
            <a:srgbClr val="0C8B83"/>
          </a:solid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1</a:t>
            </a:r>
            <a:endParaRPr lang="en-US" sz="800" dirty="0"/>
          </a:p>
        </p:txBody>
      </p:sp>
      <p:sp>
        <p:nvSpPr>
          <p:cNvPr id="7" name="Text 5"/>
          <p:cNvSpPr/>
          <p:nvPr/>
        </p:nvSpPr>
        <p:spPr>
          <a:xfrm>
            <a:off x="1234440" y="1691640"/>
            <a:ext cx="9875520" cy="457200"/>
          </a:xfrm>
          <a:prstGeom prst="rect">
            <a:avLst/>
          </a:prstGeom>
          <a:noFill/>
          <a:ln/>
        </p:spPr>
        <p:txBody>
          <a:bodyPr wrap="square" lIns="0" tIns="0" rIns="0" bIns="0" rtlCol="0" anchor="ctr"/>
          <a:lstStyle/>
          <a:p>
            <a:pPr indent="0" marL="0">
              <a:buNone/>
            </a:pPr>
            <a:r>
              <a:rPr lang="en-US" sz="1280" b="1" dirty="0">
                <a:solidFill>
                  <a:srgbClr val="071018"/>
                </a:solidFill>
                <a:latin typeface="Arial" pitchFamily="34" charset="0"/>
                <a:ea typeface="Arial" pitchFamily="34" charset="-122"/>
                <a:cs typeface="Arial" pitchFamily="34" charset="-120"/>
              </a:rPr>
              <a:t>A new employee should perform a specialized task when:</a:t>
            </a:r>
            <a:endParaRPr lang="en-US" sz="1280" dirty="0"/>
          </a:p>
        </p:txBody>
      </p:sp>
      <p:sp>
        <p:nvSpPr>
          <p:cNvPr id="8" name="Text 6"/>
          <p:cNvSpPr/>
          <p:nvPr/>
        </p:nvSpPr>
        <p:spPr>
          <a:xfrm>
            <a:off x="685800" y="2569464"/>
            <a:ext cx="384048" cy="201168"/>
          </a:xfrm>
          <a:prstGeom prst="rect">
            <a:avLst/>
          </a:prstGeom>
          <a:solidFill>
            <a:srgbClr val="0C8B83"/>
          </a:solid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2</a:t>
            </a:r>
            <a:endParaRPr lang="en-US" sz="800" dirty="0"/>
          </a:p>
        </p:txBody>
      </p:sp>
      <p:sp>
        <p:nvSpPr>
          <p:cNvPr id="9" name="Text 7"/>
          <p:cNvSpPr/>
          <p:nvPr/>
        </p:nvSpPr>
        <p:spPr>
          <a:xfrm>
            <a:off x="1234440" y="2523744"/>
            <a:ext cx="9875520" cy="457200"/>
          </a:xfrm>
          <a:prstGeom prst="rect">
            <a:avLst/>
          </a:prstGeom>
          <a:noFill/>
          <a:ln/>
        </p:spPr>
        <p:txBody>
          <a:bodyPr wrap="square" lIns="0" tIns="0" rIns="0" bIns="0" rtlCol="0" anchor="ctr"/>
          <a:lstStyle/>
          <a:p>
            <a:pPr indent="0" marL="0">
              <a:buNone/>
            </a:pPr>
            <a:r>
              <a:rPr lang="en-US" sz="1280" b="1" dirty="0">
                <a:solidFill>
                  <a:srgbClr val="071018"/>
                </a:solidFill>
                <a:latin typeface="Arial" pitchFamily="34" charset="0"/>
                <a:ea typeface="Arial" pitchFamily="34" charset="-122"/>
                <a:cs typeface="Arial" pitchFamily="34" charset="-120"/>
              </a:rPr>
              <a:t>Employees should know:</a:t>
            </a:r>
            <a:endParaRPr lang="en-US" sz="1280" dirty="0"/>
          </a:p>
        </p:txBody>
      </p:sp>
      <p:sp>
        <p:nvSpPr>
          <p:cNvPr id="10" name="Text 8"/>
          <p:cNvSpPr/>
          <p:nvPr/>
        </p:nvSpPr>
        <p:spPr>
          <a:xfrm>
            <a:off x="685800" y="3401568"/>
            <a:ext cx="384048" cy="201168"/>
          </a:xfrm>
          <a:prstGeom prst="rect">
            <a:avLst/>
          </a:prstGeom>
          <a:solidFill>
            <a:srgbClr val="0C8B83"/>
          </a:solid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3</a:t>
            </a:r>
            <a:endParaRPr lang="en-US" sz="800" dirty="0"/>
          </a:p>
        </p:txBody>
      </p:sp>
      <p:sp>
        <p:nvSpPr>
          <p:cNvPr id="11" name="Text 9"/>
          <p:cNvSpPr/>
          <p:nvPr/>
        </p:nvSpPr>
        <p:spPr>
          <a:xfrm>
            <a:off x="1234440" y="3355848"/>
            <a:ext cx="9875520" cy="457200"/>
          </a:xfrm>
          <a:prstGeom prst="rect">
            <a:avLst/>
          </a:prstGeom>
          <a:noFill/>
          <a:ln/>
        </p:spPr>
        <p:txBody>
          <a:bodyPr wrap="square" lIns="0" tIns="0" rIns="0" bIns="0" rtlCol="0" anchor="ctr"/>
          <a:lstStyle/>
          <a:p>
            <a:pPr indent="0" marL="0">
              <a:buNone/>
            </a:pPr>
            <a:r>
              <a:rPr lang="en-US" sz="1280" b="1" dirty="0">
                <a:solidFill>
                  <a:srgbClr val="071018"/>
                </a:solidFill>
                <a:latin typeface="Arial" pitchFamily="34" charset="0"/>
                <a:ea typeface="Arial" pitchFamily="34" charset="-122"/>
                <a:cs typeface="Arial" pitchFamily="34" charset="-120"/>
              </a:rPr>
              <a:t>Near misses should be:</a:t>
            </a:r>
            <a:endParaRPr lang="en-US" sz="1280" dirty="0"/>
          </a:p>
        </p:txBody>
      </p:sp>
      <p:sp>
        <p:nvSpPr>
          <p:cNvPr id="12" name="Text 10"/>
          <p:cNvSpPr/>
          <p:nvPr/>
        </p:nvSpPr>
        <p:spPr>
          <a:xfrm>
            <a:off x="685800" y="4233672"/>
            <a:ext cx="384048" cy="201168"/>
          </a:xfrm>
          <a:prstGeom prst="rect">
            <a:avLst/>
          </a:prstGeom>
          <a:solidFill>
            <a:srgbClr val="0C8B83"/>
          </a:solid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4</a:t>
            </a:r>
            <a:endParaRPr lang="en-US" sz="800" dirty="0"/>
          </a:p>
        </p:txBody>
      </p:sp>
      <p:sp>
        <p:nvSpPr>
          <p:cNvPr id="13" name="Text 11"/>
          <p:cNvSpPr/>
          <p:nvPr/>
        </p:nvSpPr>
        <p:spPr>
          <a:xfrm>
            <a:off x="1234440" y="4187952"/>
            <a:ext cx="9875520" cy="457200"/>
          </a:xfrm>
          <a:prstGeom prst="rect">
            <a:avLst/>
          </a:prstGeom>
          <a:noFill/>
          <a:ln/>
        </p:spPr>
        <p:txBody>
          <a:bodyPr wrap="square" lIns="0" tIns="0" rIns="0" bIns="0" rtlCol="0" anchor="ctr"/>
          <a:lstStyle/>
          <a:p>
            <a:pPr indent="0" marL="0">
              <a:buNone/>
            </a:pPr>
            <a:r>
              <a:rPr lang="en-US" sz="1280" b="1" dirty="0">
                <a:solidFill>
                  <a:srgbClr val="071018"/>
                </a:solidFill>
                <a:latin typeface="Arial" pitchFamily="34" charset="0"/>
                <a:ea typeface="Arial" pitchFamily="34" charset="-122"/>
                <a:cs typeface="Arial" pitchFamily="34" charset="-120"/>
              </a:rPr>
              <a:t>If unsure how to perform work safely, the employee should:</a:t>
            </a:r>
            <a:endParaRPr lang="en-US" sz="1280" dirty="0"/>
          </a:p>
        </p:txBody>
      </p:sp>
      <p:sp>
        <p:nvSpPr>
          <p:cNvPr id="14" name="Text 12"/>
          <p:cNvSpPr/>
          <p:nvPr/>
        </p:nvSpPr>
        <p:spPr>
          <a:xfrm>
            <a:off x="685800" y="5065776"/>
            <a:ext cx="384048" cy="201168"/>
          </a:xfrm>
          <a:prstGeom prst="rect">
            <a:avLst/>
          </a:prstGeom>
          <a:solidFill>
            <a:srgbClr val="0C8B83"/>
          </a:solid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5</a:t>
            </a:r>
            <a:endParaRPr lang="en-US" sz="800" dirty="0"/>
          </a:p>
        </p:txBody>
      </p:sp>
      <p:sp>
        <p:nvSpPr>
          <p:cNvPr id="15" name="Text 13"/>
          <p:cNvSpPr/>
          <p:nvPr/>
        </p:nvSpPr>
        <p:spPr>
          <a:xfrm>
            <a:off x="1234440" y="5020056"/>
            <a:ext cx="9875520" cy="457200"/>
          </a:xfrm>
          <a:prstGeom prst="rect">
            <a:avLst/>
          </a:prstGeom>
          <a:noFill/>
          <a:ln/>
        </p:spPr>
        <p:txBody>
          <a:bodyPr wrap="square" lIns="0" tIns="0" rIns="0" bIns="0" rtlCol="0" anchor="ctr"/>
          <a:lstStyle/>
          <a:p>
            <a:pPr indent="0" marL="0">
              <a:buNone/>
            </a:pPr>
            <a:r>
              <a:rPr lang="en-US" sz="1280" b="1" dirty="0">
                <a:solidFill>
                  <a:srgbClr val="071018"/>
                </a:solidFill>
                <a:latin typeface="Arial" pitchFamily="34" charset="0"/>
                <a:ea typeface="Arial" pitchFamily="34" charset="-122"/>
                <a:cs typeface="Arial" pitchFamily="34" charset="-120"/>
              </a:rPr>
              <a:t>SDSs are used for:</a:t>
            </a:r>
            <a:endParaRPr lang="en-US" sz="1280" dirty="0"/>
          </a:p>
        </p:txBody>
      </p:sp>
      <p:sp>
        <p:nvSpPr>
          <p:cNvPr id="17" name="Text 14"/>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18" name="Text 15"/>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14 / 17</a:t>
            </a:r>
            <a:endParaRPr lang="en-US" sz="6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KNOWLEDGE CHECK / PART 2</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Knowledge check 6-10</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Use the printable test in the course package for employee responses.</a:t>
            </a:r>
            <a:endParaRPr lang="en-US" sz="1150" dirty="0"/>
          </a:p>
        </p:txBody>
      </p:sp>
      <p:sp>
        <p:nvSpPr>
          <p:cNvPr id="6" name="Text 4"/>
          <p:cNvSpPr/>
          <p:nvPr/>
        </p:nvSpPr>
        <p:spPr>
          <a:xfrm>
            <a:off x="685800" y="1737360"/>
            <a:ext cx="384048" cy="201168"/>
          </a:xfrm>
          <a:prstGeom prst="rect">
            <a:avLst/>
          </a:prstGeom>
          <a:solidFill>
            <a:srgbClr val="0C8B83"/>
          </a:solid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6</a:t>
            </a:r>
            <a:endParaRPr lang="en-US" sz="800" dirty="0"/>
          </a:p>
        </p:txBody>
      </p:sp>
      <p:sp>
        <p:nvSpPr>
          <p:cNvPr id="7" name="Text 5"/>
          <p:cNvSpPr/>
          <p:nvPr/>
        </p:nvSpPr>
        <p:spPr>
          <a:xfrm>
            <a:off x="1234440" y="1691640"/>
            <a:ext cx="9875520" cy="457200"/>
          </a:xfrm>
          <a:prstGeom prst="rect">
            <a:avLst/>
          </a:prstGeom>
          <a:noFill/>
          <a:ln/>
        </p:spPr>
        <p:txBody>
          <a:bodyPr wrap="square" lIns="0" tIns="0" rIns="0" bIns="0" rtlCol="0" anchor="ctr"/>
          <a:lstStyle/>
          <a:p>
            <a:pPr indent="0" marL="0">
              <a:buNone/>
            </a:pPr>
            <a:r>
              <a:rPr lang="en-US" sz="1280" b="1" dirty="0">
                <a:solidFill>
                  <a:srgbClr val="071018"/>
                </a:solidFill>
                <a:latin typeface="Arial" pitchFamily="34" charset="0"/>
                <a:ea typeface="Arial" pitchFamily="34" charset="-122"/>
                <a:cs typeface="Arial" pitchFamily="34" charset="-120"/>
              </a:rPr>
              <a:t>Mobile-equipment operation requires:</a:t>
            </a:r>
            <a:endParaRPr lang="en-US" sz="1280" dirty="0"/>
          </a:p>
        </p:txBody>
      </p:sp>
      <p:sp>
        <p:nvSpPr>
          <p:cNvPr id="8" name="Text 6"/>
          <p:cNvSpPr/>
          <p:nvPr/>
        </p:nvSpPr>
        <p:spPr>
          <a:xfrm>
            <a:off x="685800" y="2569464"/>
            <a:ext cx="384048" cy="201168"/>
          </a:xfrm>
          <a:prstGeom prst="rect">
            <a:avLst/>
          </a:prstGeom>
          <a:solidFill>
            <a:srgbClr val="0C8B83"/>
          </a:solid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7</a:t>
            </a:r>
            <a:endParaRPr lang="en-US" sz="800" dirty="0"/>
          </a:p>
        </p:txBody>
      </p:sp>
      <p:sp>
        <p:nvSpPr>
          <p:cNvPr id="9" name="Text 7"/>
          <p:cNvSpPr/>
          <p:nvPr/>
        </p:nvSpPr>
        <p:spPr>
          <a:xfrm>
            <a:off x="1234440" y="2523744"/>
            <a:ext cx="9875520" cy="457200"/>
          </a:xfrm>
          <a:prstGeom prst="rect">
            <a:avLst/>
          </a:prstGeom>
          <a:noFill/>
          <a:ln/>
        </p:spPr>
        <p:txBody>
          <a:bodyPr wrap="square" lIns="0" tIns="0" rIns="0" bIns="0" rtlCol="0" anchor="ctr"/>
          <a:lstStyle/>
          <a:p>
            <a:pPr indent="0" marL="0">
              <a:buNone/>
            </a:pPr>
            <a:r>
              <a:rPr lang="en-US" sz="1280" b="1" dirty="0">
                <a:solidFill>
                  <a:srgbClr val="071018"/>
                </a:solidFill>
                <a:latin typeface="Arial" pitchFamily="34" charset="0"/>
                <a:ea typeface="Arial" pitchFamily="34" charset="-122"/>
                <a:cs typeface="Arial" pitchFamily="34" charset="-120"/>
              </a:rPr>
              <a:t>Aisles and exits should be:</a:t>
            </a:r>
            <a:endParaRPr lang="en-US" sz="1280" dirty="0"/>
          </a:p>
        </p:txBody>
      </p:sp>
      <p:sp>
        <p:nvSpPr>
          <p:cNvPr id="10" name="Text 8"/>
          <p:cNvSpPr/>
          <p:nvPr/>
        </p:nvSpPr>
        <p:spPr>
          <a:xfrm>
            <a:off x="685800" y="3401568"/>
            <a:ext cx="384048" cy="201168"/>
          </a:xfrm>
          <a:prstGeom prst="rect">
            <a:avLst/>
          </a:prstGeom>
          <a:solidFill>
            <a:srgbClr val="0C8B83"/>
          </a:solid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8</a:t>
            </a:r>
            <a:endParaRPr lang="en-US" sz="800" dirty="0"/>
          </a:p>
        </p:txBody>
      </p:sp>
      <p:sp>
        <p:nvSpPr>
          <p:cNvPr id="11" name="Text 9"/>
          <p:cNvSpPr/>
          <p:nvPr/>
        </p:nvSpPr>
        <p:spPr>
          <a:xfrm>
            <a:off x="1234440" y="3355848"/>
            <a:ext cx="9875520" cy="457200"/>
          </a:xfrm>
          <a:prstGeom prst="rect">
            <a:avLst/>
          </a:prstGeom>
          <a:noFill/>
          <a:ln/>
        </p:spPr>
        <p:txBody>
          <a:bodyPr wrap="square" lIns="0" tIns="0" rIns="0" bIns="0" rtlCol="0" anchor="ctr"/>
          <a:lstStyle/>
          <a:p>
            <a:pPr indent="0" marL="0">
              <a:buNone/>
            </a:pPr>
            <a:r>
              <a:rPr lang="en-US" sz="1280" b="1" dirty="0">
                <a:solidFill>
                  <a:srgbClr val="071018"/>
                </a:solidFill>
                <a:latin typeface="Arial" pitchFamily="34" charset="0"/>
                <a:ea typeface="Arial" pitchFamily="34" charset="-122"/>
                <a:cs typeface="Arial" pitchFamily="34" charset="-120"/>
              </a:rPr>
              <a:t>Injuries and illnesses should be:</a:t>
            </a:r>
            <a:endParaRPr lang="en-US" sz="1280" dirty="0"/>
          </a:p>
        </p:txBody>
      </p:sp>
      <p:sp>
        <p:nvSpPr>
          <p:cNvPr id="12" name="Text 10"/>
          <p:cNvSpPr/>
          <p:nvPr/>
        </p:nvSpPr>
        <p:spPr>
          <a:xfrm>
            <a:off x="685800" y="4233672"/>
            <a:ext cx="384048" cy="201168"/>
          </a:xfrm>
          <a:prstGeom prst="rect">
            <a:avLst/>
          </a:prstGeom>
          <a:solidFill>
            <a:srgbClr val="0C8B83"/>
          </a:solid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9</a:t>
            </a:r>
            <a:endParaRPr lang="en-US" sz="800" dirty="0"/>
          </a:p>
        </p:txBody>
      </p:sp>
      <p:sp>
        <p:nvSpPr>
          <p:cNvPr id="13" name="Text 11"/>
          <p:cNvSpPr/>
          <p:nvPr/>
        </p:nvSpPr>
        <p:spPr>
          <a:xfrm>
            <a:off x="1234440" y="4187952"/>
            <a:ext cx="9875520" cy="457200"/>
          </a:xfrm>
          <a:prstGeom prst="rect">
            <a:avLst/>
          </a:prstGeom>
          <a:noFill/>
          <a:ln/>
        </p:spPr>
        <p:txBody>
          <a:bodyPr wrap="square" lIns="0" tIns="0" rIns="0" bIns="0" rtlCol="0" anchor="ctr"/>
          <a:lstStyle/>
          <a:p>
            <a:pPr indent="0" marL="0">
              <a:buNone/>
            </a:pPr>
            <a:r>
              <a:rPr lang="en-US" sz="1280" b="1" dirty="0">
                <a:solidFill>
                  <a:srgbClr val="071018"/>
                </a:solidFill>
                <a:latin typeface="Arial" pitchFamily="34" charset="0"/>
                <a:ea typeface="Arial" pitchFamily="34" charset="-122"/>
                <a:cs typeface="Arial" pitchFamily="34" charset="-120"/>
              </a:rPr>
              <a:t>PPE rules are:</a:t>
            </a:r>
            <a:endParaRPr lang="en-US" sz="1280" dirty="0"/>
          </a:p>
        </p:txBody>
      </p:sp>
      <p:sp>
        <p:nvSpPr>
          <p:cNvPr id="14" name="Text 12"/>
          <p:cNvSpPr/>
          <p:nvPr/>
        </p:nvSpPr>
        <p:spPr>
          <a:xfrm>
            <a:off x="685800" y="5065776"/>
            <a:ext cx="384048" cy="201168"/>
          </a:xfrm>
          <a:prstGeom prst="rect">
            <a:avLst/>
          </a:prstGeom>
          <a:solidFill>
            <a:srgbClr val="0C8B83"/>
          </a:solid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10</a:t>
            </a:r>
            <a:endParaRPr lang="en-US" sz="800" dirty="0"/>
          </a:p>
        </p:txBody>
      </p:sp>
      <p:sp>
        <p:nvSpPr>
          <p:cNvPr id="15" name="Text 13"/>
          <p:cNvSpPr/>
          <p:nvPr/>
        </p:nvSpPr>
        <p:spPr>
          <a:xfrm>
            <a:off x="1234440" y="5020056"/>
            <a:ext cx="9875520" cy="457200"/>
          </a:xfrm>
          <a:prstGeom prst="rect">
            <a:avLst/>
          </a:prstGeom>
          <a:noFill/>
          <a:ln/>
        </p:spPr>
        <p:txBody>
          <a:bodyPr wrap="square" lIns="0" tIns="0" rIns="0" bIns="0" rtlCol="0" anchor="ctr"/>
          <a:lstStyle/>
          <a:p>
            <a:pPr indent="0" marL="0">
              <a:buNone/>
            </a:pPr>
            <a:r>
              <a:rPr lang="en-US" sz="1280" b="1" dirty="0">
                <a:solidFill>
                  <a:srgbClr val="071018"/>
                </a:solidFill>
                <a:latin typeface="Arial" pitchFamily="34" charset="0"/>
                <a:ea typeface="Arial" pitchFamily="34" charset="-122"/>
                <a:cs typeface="Arial" pitchFamily="34" charset="-120"/>
              </a:rPr>
              <a:t>This orientation should be customized to the employer and site.</a:t>
            </a:r>
            <a:endParaRPr lang="en-US" sz="1280" dirty="0"/>
          </a:p>
        </p:txBody>
      </p:sp>
      <p:sp>
        <p:nvSpPr>
          <p:cNvPr id="17" name="Text 14"/>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18" name="Text 15"/>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15 / 17</a:t>
            </a:r>
            <a:endParaRPr lang="en-US" sz="6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071018"/>
        </a:solidFill>
      </p:bgPr>
    </p:bg>
    <p:spTree>
      <p:nvGrpSpPr>
        <p:cNvPr id="1" name=""/>
        <p:cNvGrpSpPr/>
        <p:nvPr/>
      </p:nvGrpSpPr>
      <p:grpSpPr>
        <a:xfrm>
          <a:off x="0" y="0"/>
          <a:ext cx="0" cy="0"/>
          <a:chOff x="0" y="0"/>
          <a:chExt cx="0" cy="0"/>
        </a:xfrm>
      </p:grpSpPr>
      <p:sp>
        <p:nvSpPr>
          <p:cNvPr id="2" name="Text 0"/>
          <p:cNvSpPr/>
          <p:nvPr/>
        </p:nvSpPr>
        <p:spPr>
          <a:xfrm>
            <a:off x="640080" y="594360"/>
            <a:ext cx="4754880" cy="182880"/>
          </a:xfrm>
          <a:prstGeom prst="rect">
            <a:avLst/>
          </a:prstGeom>
          <a:noFill/>
          <a:ln/>
        </p:spPr>
        <p:txBody>
          <a:bodyPr wrap="square" lIns="0" tIns="0" rIns="0" bIns="0" rtlCol="0" anchor="ctr"/>
          <a:lstStyle/>
          <a:p>
            <a:pPr indent="0" marL="0">
              <a:buNone/>
            </a:pPr>
            <a:r>
              <a:rPr lang="en-US" sz="800" b="1" spc="150" kern="0" dirty="0">
                <a:solidFill>
                  <a:srgbClr val="7FE1D9"/>
                </a:solidFill>
                <a:latin typeface="Arial" pitchFamily="34" charset="0"/>
                <a:ea typeface="Arial" pitchFamily="34" charset="-122"/>
                <a:cs typeface="Arial" pitchFamily="34" charset="-120"/>
              </a:rPr>
              <a:t>TAKE IT BACK TO THE FLOOR</a:t>
            </a:r>
            <a:endParaRPr lang="en-US" sz="800" dirty="0"/>
          </a:p>
        </p:txBody>
      </p:sp>
      <p:sp>
        <p:nvSpPr>
          <p:cNvPr id="3" name="Text 1"/>
          <p:cNvSpPr/>
          <p:nvPr/>
        </p:nvSpPr>
        <p:spPr>
          <a:xfrm>
            <a:off x="640080" y="1234440"/>
            <a:ext cx="7863840" cy="1463040"/>
          </a:xfrm>
          <a:prstGeom prst="rect">
            <a:avLst/>
          </a:prstGeom>
          <a:noFill/>
          <a:ln/>
        </p:spPr>
        <p:txBody>
          <a:bodyPr wrap="square" lIns="0" tIns="0" rIns="0" bIns="0" rtlCol="0" anchor="ctr"/>
          <a:lstStyle/>
          <a:p>
            <a:pPr indent="0" marL="0">
              <a:buNone/>
            </a:pPr>
            <a:r>
              <a:rPr lang="en-US" sz="3400" b="1" dirty="0">
                <a:solidFill>
                  <a:srgbClr val="FFFFFF"/>
                </a:solidFill>
                <a:latin typeface="Arial" pitchFamily="34" charset="0"/>
                <a:ea typeface="Arial" pitchFamily="34" charset="-122"/>
                <a:cs typeface="Arial" pitchFamily="34" charset="-120"/>
              </a:rPr>
              <a:t>Know the hazard. Use the control. Stop when it is not right.</a:t>
            </a:r>
            <a:endParaRPr lang="en-US" sz="3400" dirty="0"/>
          </a:p>
        </p:txBody>
      </p:sp>
      <p:sp>
        <p:nvSpPr>
          <p:cNvPr id="4" name="Text 2"/>
          <p:cNvSpPr/>
          <p:nvPr/>
        </p:nvSpPr>
        <p:spPr>
          <a:xfrm>
            <a:off x="685800" y="3291840"/>
            <a:ext cx="365760" cy="164592"/>
          </a:xfrm>
          <a:prstGeom prst="rect">
            <a:avLst/>
          </a:prstGeom>
          <a:noFill/>
          <a:ln/>
        </p:spPr>
        <p:txBody>
          <a:bodyPr wrap="square" lIns="0" tIns="0" rIns="0" bIns="0" rtlCol="0" anchor="ctr"/>
          <a:lstStyle/>
          <a:p>
            <a:pPr indent="0" marL="0">
              <a:buNone/>
            </a:pPr>
            <a:r>
              <a:rPr lang="en-US" sz="700" b="1" dirty="0">
                <a:solidFill>
                  <a:srgbClr val="7FE1D9"/>
                </a:solidFill>
                <a:latin typeface="Arial" pitchFamily="34" charset="0"/>
                <a:ea typeface="Arial" pitchFamily="34" charset="-122"/>
                <a:cs typeface="Arial" pitchFamily="34" charset="-120"/>
              </a:rPr>
              <a:t>01</a:t>
            </a:r>
            <a:endParaRPr lang="en-US" sz="700" dirty="0"/>
          </a:p>
        </p:txBody>
      </p:sp>
      <p:sp>
        <p:nvSpPr>
          <p:cNvPr id="5" name="Text 3"/>
          <p:cNvSpPr/>
          <p:nvPr/>
        </p:nvSpPr>
        <p:spPr>
          <a:xfrm>
            <a:off x="1170432" y="3246120"/>
            <a:ext cx="6766560" cy="347472"/>
          </a:xfrm>
          <a:prstGeom prst="rect">
            <a:avLst/>
          </a:prstGeom>
          <a:noFill/>
          <a:ln/>
        </p:spPr>
        <p:txBody>
          <a:bodyPr wrap="square" lIns="0" tIns="0" rIns="0" bIns="0" rtlCol="0" anchor="ctr"/>
          <a:lstStyle/>
          <a:p>
            <a:pPr indent="0" marL="0">
              <a:buNone/>
            </a:pPr>
            <a:r>
              <a:rPr lang="en-US" sz="1320" b="1" dirty="0">
                <a:solidFill>
                  <a:srgbClr val="FFFFFF"/>
                </a:solidFill>
                <a:latin typeface="Arial" pitchFamily="34" charset="0"/>
                <a:ea typeface="Arial" pitchFamily="34" charset="-122"/>
                <a:cs typeface="Arial" pitchFamily="34" charset="-120"/>
              </a:rPr>
              <a:t>Understand stop-work/reporting expectations and employee responsibilities</a:t>
            </a:r>
            <a:endParaRPr lang="en-US" sz="1320" dirty="0"/>
          </a:p>
        </p:txBody>
      </p:sp>
      <p:sp>
        <p:nvSpPr>
          <p:cNvPr id="6" name="Text 4"/>
          <p:cNvSpPr/>
          <p:nvPr/>
        </p:nvSpPr>
        <p:spPr>
          <a:xfrm>
            <a:off x="685800" y="4005072"/>
            <a:ext cx="365760"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02</a:t>
            </a:r>
            <a:endParaRPr lang="en-US" sz="700" dirty="0"/>
          </a:p>
        </p:txBody>
      </p:sp>
      <p:sp>
        <p:nvSpPr>
          <p:cNvPr id="7" name="Text 5"/>
          <p:cNvSpPr/>
          <p:nvPr/>
        </p:nvSpPr>
        <p:spPr>
          <a:xfrm>
            <a:off x="1170432" y="3959352"/>
            <a:ext cx="6766560" cy="347472"/>
          </a:xfrm>
          <a:prstGeom prst="rect">
            <a:avLst/>
          </a:prstGeom>
          <a:noFill/>
          <a:ln/>
        </p:spPr>
        <p:txBody>
          <a:bodyPr wrap="square" lIns="0" tIns="0" rIns="0" bIns="0" rtlCol="0" anchor="ctr"/>
          <a:lstStyle/>
          <a:p>
            <a:pPr indent="0" marL="0">
              <a:buNone/>
            </a:pPr>
            <a:r>
              <a:rPr lang="en-US" sz="1320" b="1" dirty="0">
                <a:solidFill>
                  <a:srgbClr val="FFFFFF"/>
                </a:solidFill>
                <a:latin typeface="Arial" pitchFamily="34" charset="0"/>
                <a:ea typeface="Arial" pitchFamily="34" charset="-122"/>
                <a:cs typeface="Arial" pitchFamily="34" charset="-120"/>
              </a:rPr>
              <a:t>New employee is assigned a task they have not been trained/authorized to perform</a:t>
            </a:r>
            <a:endParaRPr lang="en-US" sz="1320" dirty="0"/>
          </a:p>
        </p:txBody>
      </p:sp>
      <p:sp>
        <p:nvSpPr>
          <p:cNvPr id="8" name="Text 6"/>
          <p:cNvSpPr/>
          <p:nvPr/>
        </p:nvSpPr>
        <p:spPr>
          <a:xfrm>
            <a:off x="685800" y="4718304"/>
            <a:ext cx="365760" cy="164592"/>
          </a:xfrm>
          <a:prstGeom prst="rect">
            <a:avLst/>
          </a:prstGeom>
          <a:noFill/>
          <a:ln/>
        </p:spPr>
        <p:txBody>
          <a:bodyPr wrap="square" lIns="0" tIns="0" rIns="0" bIns="0" rtlCol="0" anchor="ctr"/>
          <a:lstStyle/>
          <a:p>
            <a:pPr indent="0" marL="0">
              <a:buNone/>
            </a:pPr>
            <a:r>
              <a:rPr lang="en-US" sz="700" b="1" dirty="0">
                <a:solidFill>
                  <a:srgbClr val="7FE1D9"/>
                </a:solidFill>
                <a:latin typeface="Arial" pitchFamily="34" charset="0"/>
                <a:ea typeface="Arial" pitchFamily="34" charset="-122"/>
                <a:cs typeface="Arial" pitchFamily="34" charset="-120"/>
              </a:rPr>
              <a:t>03</a:t>
            </a:r>
            <a:endParaRPr lang="en-US" sz="700" dirty="0"/>
          </a:p>
        </p:txBody>
      </p:sp>
      <p:sp>
        <p:nvSpPr>
          <p:cNvPr id="9" name="Text 7"/>
          <p:cNvSpPr/>
          <p:nvPr/>
        </p:nvSpPr>
        <p:spPr>
          <a:xfrm>
            <a:off x="1170432" y="4672584"/>
            <a:ext cx="6766560" cy="347472"/>
          </a:xfrm>
          <a:prstGeom prst="rect">
            <a:avLst/>
          </a:prstGeom>
          <a:noFill/>
          <a:ln/>
        </p:spPr>
        <p:txBody>
          <a:bodyPr wrap="square" lIns="0" tIns="0" rIns="0" bIns="0" rtlCol="0" anchor="ctr"/>
          <a:lstStyle/>
          <a:p>
            <a:pPr indent="0" marL="0">
              <a:buNone/>
            </a:pPr>
            <a:r>
              <a:rPr lang="en-US" sz="1320" b="1" dirty="0">
                <a:solidFill>
                  <a:srgbClr val="FFFFFF"/>
                </a:solidFill>
                <a:latin typeface="Arial" pitchFamily="34" charset="0"/>
                <a:ea typeface="Arial" pitchFamily="34" charset="-122"/>
                <a:cs typeface="Arial" pitchFamily="34" charset="-120"/>
              </a:rPr>
              <a:t>Emergency alarms, exits, assembly, medical/AED and severe-weather actions</a:t>
            </a:r>
            <a:endParaRPr lang="en-US" sz="1320" dirty="0"/>
          </a:p>
        </p:txBody>
      </p:sp>
      <p:sp>
        <p:nvSpPr>
          <p:cNvPr id="10" name="Shape 8"/>
          <p:cNvSpPr/>
          <p:nvPr/>
        </p:nvSpPr>
        <p:spPr>
          <a:xfrm>
            <a:off x="8641080" y="1234440"/>
            <a:ext cx="2697480" cy="4389120"/>
          </a:xfrm>
          <a:prstGeom prst="roundRect">
            <a:avLst>
              <a:gd name="adj" fmla="val 2373"/>
            </a:avLst>
          </a:prstGeom>
          <a:solidFill>
            <a:srgbClr val="0F1F29"/>
          </a:solidFill>
          <a:ln w="12700">
            <a:solidFill>
              <a:srgbClr val="24404C"/>
            </a:solidFill>
            <a:prstDash val="solid"/>
          </a:ln>
        </p:spPr>
      </p:sp>
      <p:sp>
        <p:nvSpPr>
          <p:cNvPr id="11" name="Text 9"/>
          <p:cNvSpPr/>
          <p:nvPr/>
        </p:nvSpPr>
        <p:spPr>
          <a:xfrm>
            <a:off x="8979408" y="1600200"/>
            <a:ext cx="1920240" cy="182880"/>
          </a:xfrm>
          <a:prstGeom prst="rect">
            <a:avLst/>
          </a:prstGeom>
          <a:noFill/>
          <a:ln/>
        </p:spPr>
        <p:txBody>
          <a:bodyPr wrap="square" lIns="0" tIns="0" rIns="0" bIns="0" rtlCol="0" anchor="ctr"/>
          <a:lstStyle/>
          <a:p>
            <a:pPr indent="0" marL="0">
              <a:buNone/>
            </a:pPr>
            <a:r>
              <a:rPr lang="en-US" sz="700" b="1" spc="130" kern="0" dirty="0">
                <a:solidFill>
                  <a:srgbClr val="F0B64A"/>
                </a:solidFill>
                <a:latin typeface="Arial" pitchFamily="34" charset="0"/>
                <a:ea typeface="Arial" pitchFamily="34" charset="-122"/>
                <a:cs typeface="Arial" pitchFamily="34" charset="-120"/>
              </a:rPr>
              <a:t>NEXT STEPS</a:t>
            </a:r>
            <a:endParaRPr lang="en-US" sz="700" dirty="0"/>
          </a:p>
        </p:txBody>
      </p:sp>
      <p:sp>
        <p:nvSpPr>
          <p:cNvPr id="12" name="Text 10"/>
          <p:cNvSpPr/>
          <p:nvPr/>
        </p:nvSpPr>
        <p:spPr>
          <a:xfrm>
            <a:off x="8979408" y="2121408"/>
            <a:ext cx="320040" cy="146304"/>
          </a:xfrm>
          <a:prstGeom prst="rect">
            <a:avLst/>
          </a:prstGeom>
          <a:noFill/>
          <a:ln/>
        </p:spPr>
        <p:txBody>
          <a:bodyPr wrap="square" lIns="0" tIns="0" rIns="0" bIns="0" rtlCol="0" anchor="ctr"/>
          <a:lstStyle/>
          <a:p>
            <a:pPr indent="0" marL="0">
              <a:buNone/>
            </a:pPr>
            <a:r>
              <a:rPr lang="en-US" sz="700" b="1" dirty="0">
                <a:solidFill>
                  <a:srgbClr val="7FE1D9"/>
                </a:solidFill>
                <a:latin typeface="Arial" pitchFamily="34" charset="0"/>
                <a:ea typeface="Arial" pitchFamily="34" charset="-122"/>
                <a:cs typeface="Arial" pitchFamily="34" charset="-120"/>
              </a:rPr>
              <a:t>01</a:t>
            </a:r>
            <a:endParaRPr lang="en-US" sz="700" dirty="0"/>
          </a:p>
        </p:txBody>
      </p:sp>
      <p:sp>
        <p:nvSpPr>
          <p:cNvPr id="13" name="Text 11"/>
          <p:cNvSpPr/>
          <p:nvPr/>
        </p:nvSpPr>
        <p:spPr>
          <a:xfrm>
            <a:off x="9345168" y="2075688"/>
            <a:ext cx="1600200" cy="420624"/>
          </a:xfrm>
          <a:prstGeom prst="rect">
            <a:avLst/>
          </a:prstGeom>
          <a:noFill/>
          <a:ln/>
        </p:spPr>
        <p:txBody>
          <a:bodyPr wrap="square" lIns="0" tIns="0" rIns="0" bIns="0" rtlCol="0" anchor="ctr"/>
          <a:lstStyle/>
          <a:p>
            <a:pPr indent="0" marL="0">
              <a:buNone/>
            </a:pPr>
            <a:r>
              <a:rPr lang="en-US" sz="1020" dirty="0">
                <a:solidFill>
                  <a:srgbClr val="FFFFFF"/>
                </a:solidFill>
                <a:latin typeface="Arial" pitchFamily="34" charset="0"/>
                <a:ea typeface="Arial" pitchFamily="34" charset="-122"/>
                <a:cs typeface="Arial" pitchFamily="34" charset="-120"/>
              </a:rPr>
              <a:t>Answer questions</a:t>
            </a:r>
            <a:endParaRPr lang="en-US" sz="1020" dirty="0"/>
          </a:p>
        </p:txBody>
      </p:sp>
      <p:sp>
        <p:nvSpPr>
          <p:cNvPr id="14" name="Text 12"/>
          <p:cNvSpPr/>
          <p:nvPr/>
        </p:nvSpPr>
        <p:spPr>
          <a:xfrm>
            <a:off x="8979408" y="2816352"/>
            <a:ext cx="320040" cy="146304"/>
          </a:xfrm>
          <a:prstGeom prst="rect">
            <a:avLst/>
          </a:prstGeom>
          <a:noFill/>
          <a:ln/>
        </p:spPr>
        <p:txBody>
          <a:bodyPr wrap="square" lIns="0" tIns="0" rIns="0" bIns="0" rtlCol="0" anchor="ctr"/>
          <a:lstStyle/>
          <a:p>
            <a:pPr indent="0" marL="0">
              <a:buNone/>
            </a:pPr>
            <a:r>
              <a:rPr lang="en-US" sz="700" b="1" dirty="0">
                <a:solidFill>
                  <a:srgbClr val="7FE1D9"/>
                </a:solidFill>
                <a:latin typeface="Arial" pitchFamily="34" charset="0"/>
                <a:ea typeface="Arial" pitchFamily="34" charset="-122"/>
                <a:cs typeface="Arial" pitchFamily="34" charset="-120"/>
              </a:rPr>
              <a:t>02</a:t>
            </a:r>
            <a:endParaRPr lang="en-US" sz="700" dirty="0"/>
          </a:p>
        </p:txBody>
      </p:sp>
      <p:sp>
        <p:nvSpPr>
          <p:cNvPr id="15" name="Text 13"/>
          <p:cNvSpPr/>
          <p:nvPr/>
        </p:nvSpPr>
        <p:spPr>
          <a:xfrm>
            <a:off x="9345168" y="2770632"/>
            <a:ext cx="1600200" cy="420624"/>
          </a:xfrm>
          <a:prstGeom prst="rect">
            <a:avLst/>
          </a:prstGeom>
          <a:noFill/>
          <a:ln/>
        </p:spPr>
        <p:txBody>
          <a:bodyPr wrap="square" lIns="0" tIns="0" rIns="0" bIns="0" rtlCol="0" anchor="ctr"/>
          <a:lstStyle/>
          <a:p>
            <a:pPr indent="0" marL="0">
              <a:buNone/>
            </a:pPr>
            <a:r>
              <a:rPr lang="en-US" sz="1020" dirty="0">
                <a:solidFill>
                  <a:srgbClr val="FFFFFF"/>
                </a:solidFill>
                <a:latin typeface="Arial" pitchFamily="34" charset="0"/>
                <a:ea typeface="Arial" pitchFamily="34" charset="-122"/>
                <a:cs typeface="Arial" pitchFamily="34" charset="-120"/>
              </a:rPr>
              <a:t>Complete site-specific training</a:t>
            </a:r>
            <a:endParaRPr lang="en-US" sz="1020" dirty="0"/>
          </a:p>
        </p:txBody>
      </p:sp>
      <p:sp>
        <p:nvSpPr>
          <p:cNvPr id="16" name="Text 14"/>
          <p:cNvSpPr/>
          <p:nvPr/>
        </p:nvSpPr>
        <p:spPr>
          <a:xfrm>
            <a:off x="8979408" y="3511296"/>
            <a:ext cx="320040" cy="146304"/>
          </a:xfrm>
          <a:prstGeom prst="rect">
            <a:avLst/>
          </a:prstGeom>
          <a:noFill/>
          <a:ln/>
        </p:spPr>
        <p:txBody>
          <a:bodyPr wrap="square" lIns="0" tIns="0" rIns="0" bIns="0" rtlCol="0" anchor="ctr"/>
          <a:lstStyle/>
          <a:p>
            <a:pPr indent="0" marL="0">
              <a:buNone/>
            </a:pPr>
            <a:r>
              <a:rPr lang="en-US" sz="700" b="1" dirty="0">
                <a:solidFill>
                  <a:srgbClr val="7FE1D9"/>
                </a:solidFill>
                <a:latin typeface="Arial" pitchFamily="34" charset="0"/>
                <a:ea typeface="Arial" pitchFamily="34" charset="-122"/>
                <a:cs typeface="Arial" pitchFamily="34" charset="-120"/>
              </a:rPr>
              <a:t>03</a:t>
            </a:r>
            <a:endParaRPr lang="en-US" sz="700" dirty="0"/>
          </a:p>
        </p:txBody>
      </p:sp>
      <p:sp>
        <p:nvSpPr>
          <p:cNvPr id="17" name="Text 15"/>
          <p:cNvSpPr/>
          <p:nvPr/>
        </p:nvSpPr>
        <p:spPr>
          <a:xfrm>
            <a:off x="9345168" y="3465576"/>
            <a:ext cx="1600200" cy="420624"/>
          </a:xfrm>
          <a:prstGeom prst="rect">
            <a:avLst/>
          </a:prstGeom>
          <a:noFill/>
          <a:ln/>
        </p:spPr>
        <p:txBody>
          <a:bodyPr wrap="square" lIns="0" tIns="0" rIns="0" bIns="0" rtlCol="0" anchor="ctr"/>
          <a:lstStyle/>
          <a:p>
            <a:pPr indent="0" marL="0">
              <a:buNone/>
            </a:pPr>
            <a:r>
              <a:rPr lang="en-US" sz="1020" dirty="0">
                <a:solidFill>
                  <a:srgbClr val="FFFFFF"/>
                </a:solidFill>
                <a:latin typeface="Arial" pitchFamily="34" charset="0"/>
                <a:ea typeface="Arial" pitchFamily="34" charset="-122"/>
                <a:cs typeface="Arial" pitchFamily="34" charset="-120"/>
              </a:rPr>
              <a:t>Complete required hands-on evaluation</a:t>
            </a:r>
            <a:endParaRPr lang="en-US" sz="1020" dirty="0"/>
          </a:p>
        </p:txBody>
      </p:sp>
      <p:sp>
        <p:nvSpPr>
          <p:cNvPr id="18" name="Text 16"/>
          <p:cNvSpPr/>
          <p:nvPr/>
        </p:nvSpPr>
        <p:spPr>
          <a:xfrm>
            <a:off x="8979408" y="4206240"/>
            <a:ext cx="320040" cy="146304"/>
          </a:xfrm>
          <a:prstGeom prst="rect">
            <a:avLst/>
          </a:prstGeom>
          <a:noFill/>
          <a:ln/>
        </p:spPr>
        <p:txBody>
          <a:bodyPr wrap="square" lIns="0" tIns="0" rIns="0" bIns="0" rtlCol="0" anchor="ctr"/>
          <a:lstStyle/>
          <a:p>
            <a:pPr indent="0" marL="0">
              <a:buNone/>
            </a:pPr>
            <a:r>
              <a:rPr lang="en-US" sz="700" b="1" dirty="0">
                <a:solidFill>
                  <a:srgbClr val="7FE1D9"/>
                </a:solidFill>
                <a:latin typeface="Arial" pitchFamily="34" charset="0"/>
                <a:ea typeface="Arial" pitchFamily="34" charset="-122"/>
                <a:cs typeface="Arial" pitchFamily="34" charset="-120"/>
              </a:rPr>
              <a:t>04</a:t>
            </a:r>
            <a:endParaRPr lang="en-US" sz="700" dirty="0"/>
          </a:p>
        </p:txBody>
      </p:sp>
      <p:sp>
        <p:nvSpPr>
          <p:cNvPr id="19" name="Text 17"/>
          <p:cNvSpPr/>
          <p:nvPr/>
        </p:nvSpPr>
        <p:spPr>
          <a:xfrm>
            <a:off x="9345168" y="4160520"/>
            <a:ext cx="1600200" cy="420624"/>
          </a:xfrm>
          <a:prstGeom prst="rect">
            <a:avLst/>
          </a:prstGeom>
          <a:noFill/>
          <a:ln/>
        </p:spPr>
        <p:txBody>
          <a:bodyPr wrap="square" lIns="0" tIns="0" rIns="0" bIns="0" rtlCol="0" anchor="ctr"/>
          <a:lstStyle/>
          <a:p>
            <a:pPr indent="0" marL="0">
              <a:buNone/>
            </a:pPr>
            <a:r>
              <a:rPr lang="en-US" sz="1020" dirty="0">
                <a:solidFill>
                  <a:srgbClr val="FFFFFF"/>
                </a:solidFill>
                <a:latin typeface="Arial" pitchFamily="34" charset="0"/>
                <a:ea typeface="Arial" pitchFamily="34" charset="-122"/>
                <a:cs typeface="Arial" pitchFamily="34" charset="-120"/>
              </a:rPr>
              <a:t>Document attendance/completion</a:t>
            </a:r>
            <a:endParaRPr lang="en-US" sz="1020" dirty="0"/>
          </a:p>
        </p:txBody>
      </p:sp>
      <p:sp>
        <p:nvSpPr>
          <p:cNvPr id="21" name="Text 18"/>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22" name="Text 19"/>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16 / 17</a:t>
            </a:r>
            <a:endParaRPr lang="en-US" sz="6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REFERENCE / USE NOTE</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Use this package as a strong training foundation.</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Always align the material to current requirements, manufacturer instructions and your own procedures.</a:t>
            </a:r>
            <a:endParaRPr lang="en-US" sz="1150" dirty="0"/>
          </a:p>
        </p:txBody>
      </p:sp>
      <p:sp>
        <p:nvSpPr>
          <p:cNvPr id="6" name="Shape 4"/>
          <p:cNvSpPr/>
          <p:nvPr/>
        </p:nvSpPr>
        <p:spPr>
          <a:xfrm>
            <a:off x="658368" y="1828800"/>
            <a:ext cx="5303520" cy="1417320"/>
          </a:xfrm>
          <a:prstGeom prst="roundRect">
            <a:avLst>
              <a:gd name="adj" fmla="val 3871"/>
            </a:avLst>
          </a:prstGeom>
          <a:solidFill>
            <a:srgbClr val="F4F7F8"/>
          </a:solidFill>
          <a:ln w="12700">
            <a:solidFill>
              <a:srgbClr val="D9E3E7"/>
            </a:solidFill>
            <a:prstDash val="solid"/>
          </a:ln>
        </p:spPr>
      </p:sp>
      <p:sp>
        <p:nvSpPr>
          <p:cNvPr id="7" name="Shape 5"/>
          <p:cNvSpPr/>
          <p:nvPr/>
        </p:nvSpPr>
        <p:spPr>
          <a:xfrm>
            <a:off x="658368" y="1828800"/>
            <a:ext cx="54864" cy="1417320"/>
          </a:xfrm>
          <a:prstGeom prst="rect">
            <a:avLst/>
          </a:prstGeom>
          <a:solidFill>
            <a:srgbClr val="0C8B83"/>
          </a:solidFill>
          <a:ln w="12700">
            <a:solidFill>
              <a:srgbClr val="0C8B83"/>
            </a:solidFill>
            <a:prstDash val="solid"/>
          </a:ln>
        </p:spPr>
      </p:sp>
      <p:sp>
        <p:nvSpPr>
          <p:cNvPr id="8" name="Text 6"/>
          <p:cNvSpPr/>
          <p:nvPr/>
        </p:nvSpPr>
        <p:spPr>
          <a:xfrm>
            <a:off x="877824" y="1993392"/>
            <a:ext cx="4892040" cy="310896"/>
          </a:xfrm>
          <a:prstGeom prst="rect">
            <a:avLst/>
          </a:prstGeom>
          <a:noFill/>
          <a:ln/>
        </p:spPr>
        <p:txBody>
          <a:bodyPr wrap="square" lIns="0" tIns="0" rIns="0" bIns="0" rtlCol="0" anchor="ctr"/>
          <a:lstStyle/>
          <a:p>
            <a:pPr indent="0" marL="0">
              <a:buNone/>
            </a:pPr>
            <a:r>
              <a:rPr lang="en-US" sz="1200" b="1" dirty="0">
                <a:solidFill>
                  <a:srgbClr val="071018"/>
                </a:solidFill>
                <a:latin typeface="Arial" pitchFamily="34" charset="0"/>
                <a:ea typeface="Arial" pitchFamily="34" charset="-122"/>
                <a:cs typeface="Arial" pitchFamily="34" charset="-120"/>
              </a:rPr>
              <a:t>Primary reference</a:t>
            </a:r>
            <a:endParaRPr lang="en-US" sz="1200" dirty="0"/>
          </a:p>
        </p:txBody>
      </p:sp>
      <p:sp>
        <p:nvSpPr>
          <p:cNvPr id="9" name="Text 7"/>
          <p:cNvSpPr/>
          <p:nvPr/>
        </p:nvSpPr>
        <p:spPr>
          <a:xfrm>
            <a:off x="877824" y="2386584"/>
            <a:ext cx="4892040" cy="694944"/>
          </a:xfrm>
          <a:prstGeom prst="rect">
            <a:avLst/>
          </a:prstGeom>
          <a:noFill/>
          <a:ln/>
        </p:spPr>
        <p:txBody>
          <a:bodyPr wrap="square" lIns="0" tIns="0" rIns="0" bIns="0" rtlCol="0" anchor="t"/>
          <a:lstStyle/>
          <a:p>
            <a:pPr indent="0" marL="0">
              <a:buNone/>
            </a:pPr>
            <a:r>
              <a:rPr lang="en-US" sz="1030" dirty="0">
                <a:solidFill>
                  <a:srgbClr val="425865"/>
                </a:solidFill>
                <a:latin typeface="Arial" pitchFamily="34" charset="0"/>
                <a:ea typeface="Arial" pitchFamily="34" charset="-122"/>
                <a:cs typeface="Arial" pitchFamily="34" charset="-120"/>
              </a:rPr>
              <a:t>Employer-specific orientation + applicable OSHA training requirements</a:t>
            </a:r>
            <a:endParaRPr lang="en-US" sz="1030" dirty="0"/>
          </a:p>
        </p:txBody>
      </p:sp>
      <p:sp>
        <p:nvSpPr>
          <p:cNvPr id="10" name="Shape 8"/>
          <p:cNvSpPr/>
          <p:nvPr/>
        </p:nvSpPr>
        <p:spPr>
          <a:xfrm>
            <a:off x="658368" y="3493008"/>
            <a:ext cx="5303520" cy="1691640"/>
          </a:xfrm>
          <a:prstGeom prst="roundRect">
            <a:avLst>
              <a:gd name="adj" fmla="val 3243"/>
            </a:avLst>
          </a:prstGeom>
          <a:solidFill>
            <a:srgbClr val="F4F7F8"/>
          </a:solidFill>
          <a:ln w="12700">
            <a:solidFill>
              <a:srgbClr val="D9E3E7"/>
            </a:solidFill>
            <a:prstDash val="solid"/>
          </a:ln>
        </p:spPr>
      </p:sp>
      <p:sp>
        <p:nvSpPr>
          <p:cNvPr id="11" name="Shape 9"/>
          <p:cNvSpPr/>
          <p:nvPr/>
        </p:nvSpPr>
        <p:spPr>
          <a:xfrm>
            <a:off x="658368" y="3493008"/>
            <a:ext cx="54864" cy="1691640"/>
          </a:xfrm>
          <a:prstGeom prst="rect">
            <a:avLst/>
          </a:prstGeom>
          <a:solidFill>
            <a:srgbClr val="F0B64A"/>
          </a:solidFill>
          <a:ln w="12700">
            <a:solidFill>
              <a:srgbClr val="F0B64A"/>
            </a:solidFill>
            <a:prstDash val="solid"/>
          </a:ln>
        </p:spPr>
      </p:sp>
      <p:sp>
        <p:nvSpPr>
          <p:cNvPr id="12" name="Text 10"/>
          <p:cNvSpPr/>
          <p:nvPr/>
        </p:nvSpPr>
        <p:spPr>
          <a:xfrm>
            <a:off x="877824" y="3657600"/>
            <a:ext cx="4892040" cy="310896"/>
          </a:xfrm>
          <a:prstGeom prst="rect">
            <a:avLst/>
          </a:prstGeom>
          <a:noFill/>
          <a:ln/>
        </p:spPr>
        <p:txBody>
          <a:bodyPr wrap="square" lIns="0" tIns="0" rIns="0" bIns="0" rtlCol="0" anchor="ctr"/>
          <a:lstStyle/>
          <a:p>
            <a:pPr indent="0" marL="0">
              <a:buNone/>
            </a:pPr>
            <a:r>
              <a:rPr lang="en-US" sz="1200" b="1" dirty="0">
                <a:solidFill>
                  <a:srgbClr val="071018"/>
                </a:solidFill>
                <a:latin typeface="Arial" pitchFamily="34" charset="0"/>
                <a:ea typeface="Arial" pitchFamily="34" charset="-122"/>
                <a:cs typeface="Arial" pitchFamily="34" charset="-120"/>
              </a:rPr>
              <a:t>Training use note</a:t>
            </a:r>
            <a:endParaRPr lang="en-US" sz="1200" dirty="0"/>
          </a:p>
        </p:txBody>
      </p:sp>
      <p:sp>
        <p:nvSpPr>
          <p:cNvPr id="13" name="Text 11"/>
          <p:cNvSpPr/>
          <p:nvPr/>
        </p:nvSpPr>
        <p:spPr>
          <a:xfrm>
            <a:off x="877824" y="4050792"/>
            <a:ext cx="4892040" cy="969264"/>
          </a:xfrm>
          <a:prstGeom prst="rect">
            <a:avLst/>
          </a:prstGeom>
          <a:noFill/>
          <a:ln/>
        </p:spPr>
        <p:txBody>
          <a:bodyPr wrap="square" lIns="0" tIns="0" rIns="0" bIns="0" rtlCol="0" anchor="t"/>
          <a:lstStyle/>
          <a:p>
            <a:pPr indent="0" marL="0">
              <a:buNone/>
            </a:pPr>
            <a:r>
              <a:rPr lang="en-US" sz="1030" dirty="0">
                <a:solidFill>
                  <a:srgbClr val="425865"/>
                </a:solidFill>
                <a:latin typeface="Arial" pitchFamily="34" charset="0"/>
                <a:ea typeface="Arial" pitchFamily="34" charset="-122"/>
                <a:cs typeface="Arial" pitchFamily="34" charset="-120"/>
              </a:rPr>
              <a:t>Orientation framework. Employers must add the site-specific hazards, emergency procedures, required programs, task training and qualifications that apply to the employee.</a:t>
            </a:r>
            <a:endParaRPr lang="en-US" sz="1030" dirty="0"/>
          </a:p>
        </p:txBody>
      </p:sp>
      <p:sp>
        <p:nvSpPr>
          <p:cNvPr id="14" name="Shape 12"/>
          <p:cNvSpPr/>
          <p:nvPr/>
        </p:nvSpPr>
        <p:spPr>
          <a:xfrm>
            <a:off x="6263640" y="1828800"/>
            <a:ext cx="5257800" cy="3355848"/>
          </a:xfrm>
          <a:prstGeom prst="roundRect">
            <a:avLst>
              <a:gd name="adj" fmla="val 1635"/>
            </a:avLst>
          </a:prstGeom>
          <a:solidFill>
            <a:srgbClr val="0D1822"/>
          </a:solidFill>
          <a:ln w="12700">
            <a:solidFill>
              <a:srgbClr val="243945"/>
            </a:solidFill>
            <a:prstDash val="solid"/>
          </a:ln>
        </p:spPr>
      </p:sp>
      <p:sp>
        <p:nvSpPr>
          <p:cNvPr id="15" name="Text 13"/>
          <p:cNvSpPr/>
          <p:nvPr/>
        </p:nvSpPr>
        <p:spPr>
          <a:xfrm>
            <a:off x="6629400" y="2194560"/>
            <a:ext cx="2194560" cy="182880"/>
          </a:xfrm>
          <a:prstGeom prst="rect">
            <a:avLst/>
          </a:prstGeom>
          <a:noFill/>
          <a:ln/>
        </p:spPr>
        <p:txBody>
          <a:bodyPr wrap="square" lIns="0" tIns="0" rIns="0" bIns="0" rtlCol="0" anchor="ctr"/>
          <a:lstStyle/>
          <a:p>
            <a:pPr indent="0" marL="0">
              <a:buNone/>
            </a:pPr>
            <a:r>
              <a:rPr lang="en-US" sz="700" b="1" spc="120" kern="0" dirty="0">
                <a:solidFill>
                  <a:srgbClr val="7FE1D9"/>
                </a:solidFill>
                <a:latin typeface="Arial" pitchFamily="34" charset="0"/>
                <a:ea typeface="Arial" pitchFamily="34" charset="-122"/>
                <a:cs typeface="Arial" pitchFamily="34" charset="-120"/>
              </a:rPr>
              <a:t>BEFORE YOU DELIVER</a:t>
            </a:r>
            <a:endParaRPr lang="en-US" sz="700" dirty="0"/>
          </a:p>
        </p:txBody>
      </p:sp>
      <p:sp>
        <p:nvSpPr>
          <p:cNvPr id="16" name="Text 14"/>
          <p:cNvSpPr/>
          <p:nvPr/>
        </p:nvSpPr>
        <p:spPr>
          <a:xfrm>
            <a:off x="6629400" y="2697480"/>
            <a:ext cx="228600" cy="164592"/>
          </a:xfrm>
          <a:prstGeom prst="rect">
            <a:avLst/>
          </a:prstGeom>
          <a:noFill/>
          <a:ln/>
        </p:spPr>
        <p:txBody>
          <a:bodyPr wrap="square" lIns="0" tIns="0" rIns="0" bIns="0" rtlCol="0" anchor="ctr"/>
          <a:lstStyle/>
          <a:p>
            <a:pPr indent="0" marL="0">
              <a:buNone/>
            </a:pPr>
            <a:r>
              <a:rPr lang="en-US" sz="900" b="1" dirty="0">
                <a:solidFill>
                  <a:srgbClr val="F0B64A"/>
                </a:solidFill>
                <a:latin typeface="Arial" pitchFamily="34" charset="0"/>
                <a:ea typeface="Arial" pitchFamily="34" charset="-122"/>
                <a:cs typeface="Arial" pitchFamily="34" charset="-120"/>
              </a:rPr>
              <a:t>✓</a:t>
            </a:r>
            <a:endParaRPr lang="en-US" sz="900" dirty="0"/>
          </a:p>
        </p:txBody>
      </p:sp>
      <p:sp>
        <p:nvSpPr>
          <p:cNvPr id="17" name="Text 15"/>
          <p:cNvSpPr/>
          <p:nvPr/>
        </p:nvSpPr>
        <p:spPr>
          <a:xfrm>
            <a:off x="6995160" y="2670048"/>
            <a:ext cx="4023360" cy="237744"/>
          </a:xfrm>
          <a:prstGeom prst="rect">
            <a:avLst/>
          </a:prstGeom>
          <a:noFill/>
          <a:ln/>
        </p:spPr>
        <p:txBody>
          <a:bodyPr wrap="square" lIns="0" tIns="0" rIns="0" bIns="0" rtlCol="0" anchor="ctr"/>
          <a:lstStyle/>
          <a:p>
            <a:pPr indent="0" marL="0">
              <a:buNone/>
            </a:pPr>
            <a:r>
              <a:rPr lang="en-US" sz="1050" dirty="0">
                <a:solidFill>
                  <a:srgbClr val="FFFFFF"/>
                </a:solidFill>
                <a:latin typeface="Arial" pitchFamily="34" charset="0"/>
                <a:ea typeface="Arial" pitchFamily="34" charset="-122"/>
                <a:cs typeface="Arial" pitchFamily="34" charset="-120"/>
              </a:rPr>
              <a:t>Confirm current OSHA/state-plan requirements</a:t>
            </a:r>
            <a:endParaRPr lang="en-US" sz="1050" dirty="0"/>
          </a:p>
        </p:txBody>
      </p:sp>
      <p:sp>
        <p:nvSpPr>
          <p:cNvPr id="18" name="Text 16"/>
          <p:cNvSpPr/>
          <p:nvPr/>
        </p:nvSpPr>
        <p:spPr>
          <a:xfrm>
            <a:off x="6629400" y="3136392"/>
            <a:ext cx="228600" cy="164592"/>
          </a:xfrm>
          <a:prstGeom prst="rect">
            <a:avLst/>
          </a:prstGeom>
          <a:noFill/>
          <a:ln/>
        </p:spPr>
        <p:txBody>
          <a:bodyPr wrap="square" lIns="0" tIns="0" rIns="0" bIns="0" rtlCol="0" anchor="ctr"/>
          <a:lstStyle/>
          <a:p>
            <a:pPr indent="0" marL="0">
              <a:buNone/>
            </a:pPr>
            <a:r>
              <a:rPr lang="en-US" sz="900" b="1" dirty="0">
                <a:solidFill>
                  <a:srgbClr val="F0B64A"/>
                </a:solidFill>
                <a:latin typeface="Arial" pitchFamily="34" charset="0"/>
                <a:ea typeface="Arial" pitchFamily="34" charset="-122"/>
                <a:cs typeface="Arial" pitchFamily="34" charset="-120"/>
              </a:rPr>
              <a:t>✓</a:t>
            </a:r>
            <a:endParaRPr lang="en-US" sz="900" dirty="0"/>
          </a:p>
        </p:txBody>
      </p:sp>
      <p:sp>
        <p:nvSpPr>
          <p:cNvPr id="19" name="Text 17"/>
          <p:cNvSpPr/>
          <p:nvPr/>
        </p:nvSpPr>
        <p:spPr>
          <a:xfrm>
            <a:off x="6995160" y="3108960"/>
            <a:ext cx="4023360" cy="237744"/>
          </a:xfrm>
          <a:prstGeom prst="rect">
            <a:avLst/>
          </a:prstGeom>
          <a:noFill/>
          <a:ln/>
        </p:spPr>
        <p:txBody>
          <a:bodyPr wrap="square" lIns="0" tIns="0" rIns="0" bIns="0" rtlCol="0" anchor="ctr"/>
          <a:lstStyle/>
          <a:p>
            <a:pPr indent="0" marL="0">
              <a:buNone/>
            </a:pPr>
            <a:r>
              <a:rPr lang="en-US" sz="1050" dirty="0">
                <a:solidFill>
                  <a:srgbClr val="FFFFFF"/>
                </a:solidFill>
                <a:latin typeface="Arial" pitchFamily="34" charset="0"/>
                <a:ea typeface="Arial" pitchFamily="34" charset="-122"/>
                <a:cs typeface="Arial" pitchFamily="34" charset="-120"/>
              </a:rPr>
              <a:t>Insert your procedures and equipment information</a:t>
            </a:r>
            <a:endParaRPr lang="en-US" sz="1050" dirty="0"/>
          </a:p>
        </p:txBody>
      </p:sp>
      <p:sp>
        <p:nvSpPr>
          <p:cNvPr id="20" name="Text 18"/>
          <p:cNvSpPr/>
          <p:nvPr/>
        </p:nvSpPr>
        <p:spPr>
          <a:xfrm>
            <a:off x="6629400" y="3575304"/>
            <a:ext cx="228600" cy="164592"/>
          </a:xfrm>
          <a:prstGeom prst="rect">
            <a:avLst/>
          </a:prstGeom>
          <a:noFill/>
          <a:ln/>
        </p:spPr>
        <p:txBody>
          <a:bodyPr wrap="square" lIns="0" tIns="0" rIns="0" bIns="0" rtlCol="0" anchor="ctr"/>
          <a:lstStyle/>
          <a:p>
            <a:pPr indent="0" marL="0">
              <a:buNone/>
            </a:pPr>
            <a:r>
              <a:rPr lang="en-US" sz="900" b="1" dirty="0">
                <a:solidFill>
                  <a:srgbClr val="F0B64A"/>
                </a:solidFill>
                <a:latin typeface="Arial" pitchFamily="34" charset="0"/>
                <a:ea typeface="Arial" pitchFamily="34" charset="-122"/>
                <a:cs typeface="Arial" pitchFamily="34" charset="-120"/>
              </a:rPr>
              <a:t>✓</a:t>
            </a:r>
            <a:endParaRPr lang="en-US" sz="900" dirty="0"/>
          </a:p>
        </p:txBody>
      </p:sp>
      <p:sp>
        <p:nvSpPr>
          <p:cNvPr id="21" name="Text 19"/>
          <p:cNvSpPr/>
          <p:nvPr/>
        </p:nvSpPr>
        <p:spPr>
          <a:xfrm>
            <a:off x="6995160" y="3547872"/>
            <a:ext cx="4023360" cy="237744"/>
          </a:xfrm>
          <a:prstGeom prst="rect">
            <a:avLst/>
          </a:prstGeom>
          <a:noFill/>
          <a:ln/>
        </p:spPr>
        <p:txBody>
          <a:bodyPr wrap="square" lIns="0" tIns="0" rIns="0" bIns="0" rtlCol="0" anchor="ctr"/>
          <a:lstStyle/>
          <a:p>
            <a:pPr indent="0" marL="0">
              <a:buNone/>
            </a:pPr>
            <a:r>
              <a:rPr lang="en-US" sz="1050" dirty="0">
                <a:solidFill>
                  <a:srgbClr val="FFFFFF"/>
                </a:solidFill>
                <a:latin typeface="Arial" pitchFamily="34" charset="0"/>
                <a:ea typeface="Arial" pitchFamily="34" charset="-122"/>
                <a:cs typeface="Arial" pitchFamily="34" charset="-120"/>
              </a:rPr>
              <a:t>Use qualified/competent trainers where required</a:t>
            </a:r>
            <a:endParaRPr lang="en-US" sz="1050" dirty="0"/>
          </a:p>
        </p:txBody>
      </p:sp>
      <p:sp>
        <p:nvSpPr>
          <p:cNvPr id="22" name="Text 20"/>
          <p:cNvSpPr/>
          <p:nvPr/>
        </p:nvSpPr>
        <p:spPr>
          <a:xfrm>
            <a:off x="6629400" y="4014216"/>
            <a:ext cx="228600" cy="164592"/>
          </a:xfrm>
          <a:prstGeom prst="rect">
            <a:avLst/>
          </a:prstGeom>
          <a:noFill/>
          <a:ln/>
        </p:spPr>
        <p:txBody>
          <a:bodyPr wrap="square" lIns="0" tIns="0" rIns="0" bIns="0" rtlCol="0" anchor="ctr"/>
          <a:lstStyle/>
          <a:p>
            <a:pPr indent="0" marL="0">
              <a:buNone/>
            </a:pPr>
            <a:r>
              <a:rPr lang="en-US" sz="900" b="1" dirty="0">
                <a:solidFill>
                  <a:srgbClr val="F0B64A"/>
                </a:solidFill>
                <a:latin typeface="Arial" pitchFamily="34" charset="0"/>
                <a:ea typeface="Arial" pitchFamily="34" charset="-122"/>
                <a:cs typeface="Arial" pitchFamily="34" charset="-120"/>
              </a:rPr>
              <a:t>✓</a:t>
            </a:r>
            <a:endParaRPr lang="en-US" sz="900" dirty="0"/>
          </a:p>
        </p:txBody>
      </p:sp>
      <p:sp>
        <p:nvSpPr>
          <p:cNvPr id="23" name="Text 21"/>
          <p:cNvSpPr/>
          <p:nvPr/>
        </p:nvSpPr>
        <p:spPr>
          <a:xfrm>
            <a:off x="6995160" y="3986784"/>
            <a:ext cx="4023360" cy="237744"/>
          </a:xfrm>
          <a:prstGeom prst="rect">
            <a:avLst/>
          </a:prstGeom>
          <a:noFill/>
          <a:ln/>
        </p:spPr>
        <p:txBody>
          <a:bodyPr wrap="square" lIns="0" tIns="0" rIns="0" bIns="0" rtlCol="0" anchor="ctr"/>
          <a:lstStyle/>
          <a:p>
            <a:pPr indent="0" marL="0">
              <a:buNone/>
            </a:pPr>
            <a:r>
              <a:rPr lang="en-US" sz="1050" dirty="0">
                <a:solidFill>
                  <a:srgbClr val="FFFFFF"/>
                </a:solidFill>
                <a:latin typeface="Arial" pitchFamily="34" charset="0"/>
                <a:ea typeface="Arial" pitchFamily="34" charset="-122"/>
                <a:cs typeface="Arial" pitchFamily="34" charset="-120"/>
              </a:rPr>
              <a:t>Complete practical/workplace evaluation where required</a:t>
            </a:r>
            <a:endParaRPr lang="en-US" sz="1050" dirty="0"/>
          </a:p>
        </p:txBody>
      </p:sp>
      <p:sp>
        <p:nvSpPr>
          <p:cNvPr id="24" name="Text 22"/>
          <p:cNvSpPr/>
          <p:nvPr/>
        </p:nvSpPr>
        <p:spPr>
          <a:xfrm>
            <a:off x="6629400" y="4453128"/>
            <a:ext cx="228600" cy="164592"/>
          </a:xfrm>
          <a:prstGeom prst="rect">
            <a:avLst/>
          </a:prstGeom>
          <a:noFill/>
          <a:ln/>
        </p:spPr>
        <p:txBody>
          <a:bodyPr wrap="square" lIns="0" tIns="0" rIns="0" bIns="0" rtlCol="0" anchor="ctr"/>
          <a:lstStyle/>
          <a:p>
            <a:pPr indent="0" marL="0">
              <a:buNone/>
            </a:pPr>
            <a:r>
              <a:rPr lang="en-US" sz="900" b="1" dirty="0">
                <a:solidFill>
                  <a:srgbClr val="F0B64A"/>
                </a:solidFill>
                <a:latin typeface="Arial" pitchFamily="34" charset="0"/>
                <a:ea typeface="Arial" pitchFamily="34" charset="-122"/>
                <a:cs typeface="Arial" pitchFamily="34" charset="-120"/>
              </a:rPr>
              <a:t>✓</a:t>
            </a:r>
            <a:endParaRPr lang="en-US" sz="900" dirty="0"/>
          </a:p>
        </p:txBody>
      </p:sp>
      <p:sp>
        <p:nvSpPr>
          <p:cNvPr id="25" name="Text 23"/>
          <p:cNvSpPr/>
          <p:nvPr/>
        </p:nvSpPr>
        <p:spPr>
          <a:xfrm>
            <a:off x="6995160" y="4425696"/>
            <a:ext cx="4023360" cy="237744"/>
          </a:xfrm>
          <a:prstGeom prst="rect">
            <a:avLst/>
          </a:prstGeom>
          <a:noFill/>
          <a:ln/>
        </p:spPr>
        <p:txBody>
          <a:bodyPr wrap="square" lIns="0" tIns="0" rIns="0" bIns="0" rtlCol="0" anchor="ctr"/>
          <a:lstStyle/>
          <a:p>
            <a:pPr indent="0" marL="0">
              <a:buNone/>
            </a:pPr>
            <a:r>
              <a:rPr lang="en-US" sz="1050" dirty="0">
                <a:solidFill>
                  <a:srgbClr val="FFFFFF"/>
                </a:solidFill>
                <a:latin typeface="Arial" pitchFamily="34" charset="0"/>
                <a:ea typeface="Arial" pitchFamily="34" charset="-122"/>
                <a:cs typeface="Arial" pitchFamily="34" charset="-120"/>
              </a:rPr>
              <a:t>Keep training and authorization records</a:t>
            </a:r>
            <a:endParaRPr lang="en-US" sz="1050" dirty="0"/>
          </a:p>
        </p:txBody>
      </p:sp>
      <p:sp>
        <p:nvSpPr>
          <p:cNvPr id="26" name="Text 24"/>
          <p:cNvSpPr/>
          <p:nvPr/>
        </p:nvSpPr>
        <p:spPr>
          <a:xfrm>
            <a:off x="713232" y="5650992"/>
            <a:ext cx="10607040" cy="256032"/>
          </a:xfrm>
          <a:prstGeom prst="rect">
            <a:avLst/>
          </a:prstGeom>
          <a:noFill/>
          <a:ln/>
        </p:spPr>
        <p:txBody>
          <a:bodyPr wrap="square" lIns="0" tIns="0" rIns="0" bIns="0" rtlCol="0" anchor="ctr"/>
          <a:lstStyle/>
          <a:p>
            <a:pPr indent="0" marL="0">
              <a:buNone/>
            </a:pPr>
            <a:r>
              <a:rPr lang="en-US" sz="800" dirty="0">
                <a:solidFill>
                  <a:srgbClr val="0C8B83"/>
                </a:solidFill>
                <a:latin typeface="Arial" pitchFamily="34" charset="0"/>
                <a:ea typeface="Arial" pitchFamily="34" charset="-122"/>
                <a:cs typeface="Arial" pitchFamily="34" charset="-120"/>
              </a:rPr>
              <a:t>https://www.osha.gov/safety-management/education-training</a:t>
            </a:r>
            <a:endParaRPr lang="en-US" sz="800" dirty="0"/>
          </a:p>
        </p:txBody>
      </p:sp>
      <p:sp>
        <p:nvSpPr>
          <p:cNvPr id="28" name="Text 25"/>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29" name="Text 26"/>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17 / 17</a:t>
            </a:r>
            <a:endParaRPr lang="en-US" sz="6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TravisTilley.com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New Employee Safety Orientation - Safety Training</dc:title>
  <dc:subject>New Employee Safety Orientation</dc:subject>
  <dc:creator>Travis Tilley</dc:creator>
  <cp:lastModifiedBy>Travis Tilley</cp:lastModifiedBy>
  <cp:revision>1</cp:revision>
  <dcterms:created xsi:type="dcterms:W3CDTF">2026-09-17T14:28:48Z</dcterms:created>
  <dcterms:modified xsi:type="dcterms:W3CDTF">2026-09-17T14:28:48Z</dcterms:modified>
</cp:coreProperties>
</file>