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Personal Protective Equipment (PPE) to the actual work employees perform. General PPE training. The employer must identify workplace hazards, select suitable PPE, provide required equipment and ensure employees can use it properly.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PPE is the last line, not the first,Eliminate/substitute/engineer hazards when feasible before relying on PPE.,PPE reduces exposure but does not remove the hazard.,Use only PPE selected for the specific task and exposure.,Ask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Hazard assessment and selection,Match eye, face, head, hand, foot, hearing, respiratory or protective clothing needs to the hazard.,Check rating, compatibility, fit and manufacturer limitations.,Multiple hazards may require compatible layers of PPE.,Ask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Fit and correct use,Employees must know when PPE is required and what type is required.,Demonstrate how to don, doff, adjust and wear equipment correctly.,Poor fit can make effective PPE ineffective.,Ask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Inspection and care,Inspect before use for cracks, cuts, contamination, worn straps, clouded lenses or other damage.,Clean/store PPE to prevent damage or contamination.,Do not use defective or damaged PPE.,Ask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Limitations,Gloves can be dangerous around rotating equipment if inappropriate for the task.,Safety glasses do not replace face shields when splash/impact hazards require more protection.,PPE has chemical, temperature, voltage and service-life limits.,Ask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Demonstrate understanding,Employees should demonstrate understanding and ability before performing work requiring PPE.,Retraining is needed when workplace/PPE changes or when knowledge/skill is inadequate.,Ask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Whether additional face protection is needed based on the hazard assessment, while still maintaining required primary eye protection.,Ask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Personal Protective Equipment (PPE)</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Explain where PPE fits in the hierarchy of controls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Employees required to use PPE</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25-35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1910.132(f)</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General PPE training. The employer must identify workplace hazards, select suitable PPE, provide required equipment and ensure employees can use it properly.</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PPE is the last line, not the first</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Eliminate/substitute/engineer hazards when feasible before relying on PPE.</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Hazard assessment and selection</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Match eye, face, head, hand, foot, hearing, respiratory or protective clothing needs to the hazard.</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Fit and correct use</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Employees must know when PPE is required and what type is required.</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Explain where PPE fits in the hierarchy of controls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Select and use PPE based on the hazard assessment</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Inspect, don, doff, adjust, care for and replace PPE</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PPE limitations and when retraining is needed</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PPE is the last line, not the first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Eliminate/substitute/engineer hazards when feasible before relying on PPE.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PPE reduces exposure but does not remove the hazard.</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only PPE selected for the specific task and exposure.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Hazard assessment and selection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Match eye, face, head, hand, foot, hearing, respiratory or protective clothing needs to the hazard.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Check rating, compatibility, fit and manufacturer limitations.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Multiple hazards may require compatible layers of PPE.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Fit and correct use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Employees must know when PPE is required and what type is required.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Demonstrate how to don, doff, adjust and wear equipment correctly.</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Poor fit can make effective PPE ineffective.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Inspection and care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Inspect before use for cracks, cuts, contamination, worn straps, clouded lenses or other damage.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Clean/store PPE to prevent damage or contamination.</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use defective or damaged PPE.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Limitations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Gloves can be dangerous around rotating equipment if inappropriate for the task.</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Safety glasses do not replace face shields when splash/impact hazards require more protection.</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PPE has chemical, temperature, voltage and service-life limits.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Demonstrate understanding</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Employees should demonstrate understanding and ability before performing work requiring PPE.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Retraining is needed when workplace/PPE changes or when knowledge/skill is inadequate.</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PPE is damaged, contaminated or poorly fitting</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Employee cannot explain what the PPE protects against</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Two PPE items interfere with each other</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PPE is being used instead of a feasible higher-level control without evaluation</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An employee wears safety glasses while grinding but the task generates high-velocity particles from multiple directions. What should the employer evaluate?</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Whether additional face protection is needed based on the hazard assessment, while still maintaining required primary eye protection.</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Review the site PPE hazard assessment</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Show required PPE by area/task and any specific ratings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Demonstrate fit, inspection, cleaning/storage and replacement</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Cover prescription eyewear, facial hair/respirators, chemical compatibility or specialty PPE as applicable</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task hazard</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Selects required PPE</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Inspects PPE before use</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Dons/adjusts correctly</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Explains limitations</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Demonstrates proper removal</a:t>
            </a:r>
            <a:endParaRPr lang="en-US" sz="1150" dirty="0"/>
          </a:p>
        </p:txBody>
      </p:sp>
      <p:sp>
        <p:nvSpPr>
          <p:cNvPr id="24" name="Shape 22"/>
          <p:cNvSpPr/>
          <p:nvPr/>
        </p:nvSpPr>
        <p:spPr>
          <a:xfrm>
            <a:off x="658368" y="4608576"/>
            <a:ext cx="5349240" cy="713232"/>
          </a:xfrm>
          <a:prstGeom prst="roundRect">
            <a:avLst>
              <a:gd name="adj" fmla="val 6410"/>
            </a:avLst>
          </a:prstGeom>
          <a:solidFill>
            <a:srgbClr val="F7F9FA"/>
          </a:solidFill>
          <a:ln w="12700">
            <a:solidFill>
              <a:srgbClr val="D9E3E7"/>
            </a:solidFill>
            <a:prstDash val="solid"/>
          </a:ln>
        </p:spPr>
      </p:sp>
      <p:sp>
        <p:nvSpPr>
          <p:cNvPr id="25" name="Shape 23"/>
          <p:cNvSpPr/>
          <p:nvPr/>
        </p:nvSpPr>
        <p:spPr>
          <a:xfrm>
            <a:off x="868680" y="4809744"/>
            <a:ext cx="228600" cy="228600"/>
          </a:xfrm>
          <a:prstGeom prst="rect">
            <a:avLst/>
          </a:prstGeom>
          <a:solidFill>
            <a:srgbClr val="FFFFFF"/>
          </a:solidFill>
          <a:ln w="16510">
            <a:solidFill>
              <a:srgbClr val="0C8B83"/>
            </a:solidFill>
            <a:prstDash val="solid"/>
          </a:ln>
        </p:spPr>
      </p:sp>
      <p:sp>
        <p:nvSpPr>
          <p:cNvPr id="26" name="Text 24"/>
          <p:cNvSpPr/>
          <p:nvPr/>
        </p:nvSpPr>
        <p:spPr>
          <a:xfrm>
            <a:off x="1225296"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Stores/care for PPE correctly</a:t>
            </a:r>
            <a:endParaRPr lang="en-US" sz="1150" dirty="0"/>
          </a:p>
        </p:txBody>
      </p:sp>
      <p:sp>
        <p:nvSpPr>
          <p:cNvPr id="27" name="Shape 25"/>
          <p:cNvSpPr/>
          <p:nvPr/>
        </p:nvSpPr>
        <p:spPr>
          <a:xfrm>
            <a:off x="6172200" y="4608576"/>
            <a:ext cx="5349240" cy="713232"/>
          </a:xfrm>
          <a:prstGeom prst="roundRect">
            <a:avLst>
              <a:gd name="adj" fmla="val 6410"/>
            </a:avLst>
          </a:prstGeom>
          <a:solidFill>
            <a:srgbClr val="F7F9FA"/>
          </a:solidFill>
          <a:ln w="12700">
            <a:solidFill>
              <a:srgbClr val="D9E3E7"/>
            </a:solidFill>
            <a:prstDash val="solid"/>
          </a:ln>
        </p:spPr>
      </p:sp>
      <p:sp>
        <p:nvSpPr>
          <p:cNvPr id="28" name="Shape 26"/>
          <p:cNvSpPr/>
          <p:nvPr/>
        </p:nvSpPr>
        <p:spPr>
          <a:xfrm>
            <a:off x="6382512" y="4809744"/>
            <a:ext cx="228600" cy="228600"/>
          </a:xfrm>
          <a:prstGeom prst="rect">
            <a:avLst/>
          </a:prstGeom>
          <a:solidFill>
            <a:srgbClr val="FFFFFF"/>
          </a:solidFill>
          <a:ln w="16510">
            <a:solidFill>
              <a:srgbClr val="0C8B83"/>
            </a:solidFill>
            <a:prstDash val="solid"/>
          </a:ln>
        </p:spPr>
      </p:sp>
      <p:sp>
        <p:nvSpPr>
          <p:cNvPr id="29" name="Text 27"/>
          <p:cNvSpPr/>
          <p:nvPr/>
        </p:nvSpPr>
        <p:spPr>
          <a:xfrm>
            <a:off x="6739128"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Knows how to report/replace defects</a:t>
            </a:r>
            <a:endParaRPr lang="en-US" sz="1150" dirty="0"/>
          </a:p>
        </p:txBody>
      </p:sp>
      <p:sp>
        <p:nvSpPr>
          <p:cNvPr id="30" name="Shape 28"/>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31" name="Text 29"/>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PPE is generally considered:</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Employees required to use PPE should know:</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Damaged PPE should be: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Proper fit matters because:</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face shield:</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PPE selection should be based on:</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Employees should demonstrate:</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Retraining may be needed when:</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PPE compatibility means:</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general course replaces the employer PPE hazard assessment.</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Explain where PPE fits in the hierarchy of controls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PPE is damaged, contaminated or poorly fitting</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Review the site PPE hazard assessment</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1910.132(f)</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General PPE training. The employer must identify workplace hazards, select suitable PPE, provide required equipment and ensure employees can use it properly.</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https://www.osha.gov/laws-regs/regulations/standardnumber/1910/1910.132</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Protective Equipment (PPE) - Safety Training</dc:title>
  <dc:subject>Personal Protective Equipment (PPE)</dc:subject>
  <dc:creator>Travis Tilley</dc:creator>
  <cp:lastModifiedBy>Travis Tilley</cp:lastModifiedBy>
  <cp:revision>1</cp:revision>
  <dcterms:created xsi:type="dcterms:W3CDTF">2026-09-17T14:27:46Z</dcterms:created>
  <dcterms:modified xsi:type="dcterms:W3CDTF">2026-09-17T14:27:46Z</dcterms:modified>
</cp:coreProperties>
</file>