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Connect Scissor Lift Safety to the actual work employees perform. General/formal instruction. The employer must provide equipment-specific training, manufacturer instructions and verify safe operation for the actual lift and workplace.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employees for examples from their own work area. Capture site-specific examples for later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objective and identify which objective will need workplace-specific demonstration or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Five major hazard groups,Falls from the platform.,Tip-over/collapse from unstable setup, overload or environmental conditions.,Crushing/entrapment against overhead structures.,Electrical contact with energized conductors.,Falling objects striking people below.,Ask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Pre-use and work-area inspection,Inspect controls, emergency lowering, guardrails/gates, tires, leaks, alarms and safety devices.,Inspect the floor/ground for holes, drop-offs, slopes, debris and weak surfaces.,Identify overhead power, beams, piping and moving equipment.,Ask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Stable setup,Use only on surfaces and slopes permitted by the manufacturer.,Do not exceed platform capacity or use makeshift devices to gain height.,Do not move the lift in a way prohibited by the manufacturer when elevated.,Ask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Falls and body position,Keep gates/rails in place and maintain firm footing on the platform.,Do not climb or stand on guardrails.,Use fall protection only as required by applicable rules, manufacturer instructions and employer program; use approved anchorage only.,Ask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Crushing and electrical,Keep adequate clearance from overhead structures and energized lines.,Use a spotter/ground guide where visibility is limited.,Move slowly in congested areas and avoid trapping the operator between platform controls and structure.,Ask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Trainer notes - Weather and emergency response,Follow manufacturer wind limits and remove the lift from service in unsafe weather.,Know emergency stop/lowering procedures.,Keep the area below controlled when falling objects are possible.,Ask for one real workplace example and one stop-work trigger.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red flag is easiest to miss during a busy shift. Reinforce the site stop-work/escalation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Recommended response: Capacity alone does not make the situation safe. Follow the manufacturer wind limit and employer procedure; lower and discontinue use if conditions are outside safe limits.,Ask employees to name the site-specific action and who they would contact.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bridge classroom instruction to employer-specific training and verification.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who is qualified/authorized to evaluate this at your company and what constitutes acceptable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coach answers while employees are testing. Review missed items afterward and document any retraining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coach answers while employees are testing. Review missed items afterward and document any retraining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for questions. Confirm what site-specific training/evaluation remains before employees perform the task independently.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 slide. Confirm the source before delivery and update site-specific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566928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TRAINING CENTER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58368" y="1325880"/>
            <a:ext cx="754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Scissor Lift Safety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76656" y="26517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8C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downloadable safety training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58368" y="3364992"/>
            <a:ext cx="6949440" cy="1078992"/>
          </a:xfrm>
          <a:prstGeom prst="roundRect">
            <a:avLst>
              <a:gd name="adj" fmla="val 5085"/>
            </a:avLst>
          </a:prstGeom>
          <a:solidFill>
            <a:srgbClr val="0E202A"/>
          </a:solidFill>
          <a:ln w="12700">
            <a:solidFill>
              <a:srgbClr val="18333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362102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OUTCOME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2423160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fall, tip-over, crushing, electrical and falling-object hazards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458200" y="1078992"/>
            <a:ext cx="3081528" cy="4480560"/>
          </a:xfrm>
          <a:prstGeom prst="roundRect">
            <a:avLst>
              <a:gd name="adj" fmla="val 2077"/>
            </a:avLst>
          </a:prstGeom>
          <a:solidFill>
            <a:srgbClr val="0F1E28"/>
          </a:solidFill>
          <a:ln w="12700">
            <a:solidFill>
              <a:srgbClr val="253A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78240" y="146304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8778240" y="169164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Scissor-lift users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778240" y="242316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8778240" y="265176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30-40 min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778240" y="3383280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8778240" y="3611880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OSHA scissor lift guidance / applicable scaffold &amp; training requirements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778240" y="4462272"/>
            <a:ext cx="1280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NOTE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8778240" y="4690872"/>
            <a:ext cx="2194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B7C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General/formal instruction. The employer must provide equipment-specific training, manufacturer instructions and verify safe operation for the actual lift and workplace.</a:t>
            </a:r>
            <a:endParaRPr lang="en-US" sz="780" dirty="0"/>
          </a:p>
        </p:txBody>
      </p:sp>
      <p:sp>
        <p:nvSpPr>
          <p:cNvPr id="19" name="Text 16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17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the hazard. Build the safe decision.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slide to connect the topic to what employees actually see, touch, drive or do.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1874520"/>
            <a:ext cx="54864" cy="32461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major hazard groups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68096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Falls from the platform.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3163824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63824" y="1874520"/>
            <a:ext cx="54864" cy="3246120"/>
          </a:xfrm>
          <a:prstGeom prst="rect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83280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Pre-use and work-area inspection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383280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controls, emergency lowering, guardrails/gates, tires, leaks, alarms and safety devices.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5779008" y="1874520"/>
            <a:ext cx="2395728" cy="3246120"/>
          </a:xfrm>
          <a:prstGeom prst="roundRect">
            <a:avLst>
              <a:gd name="adj" fmla="val 2290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79008" y="1874520"/>
            <a:ext cx="54864" cy="32461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98464" y="2039112"/>
            <a:ext cx="1984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setup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998464" y="2432304"/>
            <a:ext cx="198424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only on surfaces and slopes permitted by the manufacturer.</a:t>
            </a:r>
            <a:endParaRPr lang="en-US" sz="1030" dirty="0"/>
          </a:p>
        </p:txBody>
      </p:sp>
      <p:sp>
        <p:nvSpPr>
          <p:cNvPr id="18" name="Shape 16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THE ROOM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go wrong here?</a:t>
            </a:r>
            <a:endParaRPr lang="en-US" sz="1070" dirty="0"/>
          </a:p>
        </p:txBody>
      </p:sp>
      <p:sp>
        <p:nvSpPr>
          <p:cNvPr id="22" name="Text 20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keeps us safe?</a:t>
            </a:r>
            <a:endParaRPr lang="en-US" sz="1070" dirty="0"/>
          </a:p>
        </p:txBody>
      </p:sp>
      <p:sp>
        <p:nvSpPr>
          <p:cNvPr id="24" name="Text 22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make us stop?</a:t>
            </a:r>
            <a:endParaRPr lang="en-US" sz="1070" dirty="0"/>
          </a:p>
        </p:txBody>
      </p:sp>
      <p:sp>
        <p:nvSpPr>
          <p:cNvPr id="27" name="Text 2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8" name="Text 2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17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OBJECTIVES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employees should be able to do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session practical: recognize the hazard, choose the control, know when to stop.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7452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7F8F9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9536" y="205740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11683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877824" y="251460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fall, tip-over, crushing, electrical and falling-object hazards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080760" y="187452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4F8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81928" y="205740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211683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6300216" y="251460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a pre-use/work-area inspection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58368" y="379476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7F8F9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9536" y="397764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03707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877824" y="443484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Position, elevate, travel and lower the lift safely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080760" y="379476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F4F8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81928" y="3977640"/>
            <a:ext cx="530352" cy="292608"/>
          </a:xfrm>
          <a:prstGeom prst="roundRect">
            <a:avLst>
              <a:gd name="adj" fmla="val 18750"/>
            </a:avLst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36792" y="4037076"/>
            <a:ext cx="4206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spc="7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50" dirty="0"/>
          </a:p>
        </p:txBody>
      </p:sp>
      <p:sp>
        <p:nvSpPr>
          <p:cNvPr id="21" name="Text 19"/>
          <p:cNvSpPr/>
          <p:nvPr/>
        </p:nvSpPr>
        <p:spPr>
          <a:xfrm>
            <a:off x="6300216" y="4434840"/>
            <a:ext cx="4754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manufacturer, site and weather/wind restrictions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17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major hazard groups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what the employee is exposed to.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Falls from the platform.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Tip-over/collapse from unstable setup, overload or environmental conditions.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Crushing/entrapment against overhead structures.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731520" y="416052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404164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contact with energized conductors.</a:t>
            </a:r>
            <a:endParaRPr lang="en-US" sz="1420" dirty="0"/>
          </a:p>
        </p:txBody>
      </p:sp>
      <p:sp>
        <p:nvSpPr>
          <p:cNvPr id="14" name="Shape 12"/>
          <p:cNvSpPr/>
          <p:nvPr/>
        </p:nvSpPr>
        <p:spPr>
          <a:xfrm>
            <a:off x="731520" y="489204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32688" y="477316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Falling objects striking people below.</a:t>
            </a:r>
            <a:endParaRPr lang="en-US" sz="1420" dirty="0"/>
          </a:p>
        </p:txBody>
      </p:sp>
      <p:sp>
        <p:nvSpPr>
          <p:cNvPr id="16" name="Shape 14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20" name="Text 18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22" name="Text 20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5" name="Text 22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6" name="Text 23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17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2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Pre-use and work-area inspection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controls, emergency lowering, guardrails/gates, tires, leaks, alarms and safety devices.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the floor/ground for holes, drop-offs, slopes, debris and weak surfaces.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overhead power, beams, piping and moving equipment.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17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3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setup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only on surfaces and slopes permitted by the manufacturer.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exceed platform capacity or use makeshift devices to gain height.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move the lift in a way prohibited by the manufacturer when elevated.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4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Falls and body position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gates/rails in place and maintain firm footing on the platform.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climb or stand on guardrails.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fall protection only as required by applicable rules, manufacturer instructions and employer program; use approved anchorage only.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17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5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Crushing and electrical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adequate clearance from overhead structures and energized lines.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spotter/ground guide where visibility is limited.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slowly in congested areas and avoid trapping the operator between platform controls and structure.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could this fail?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do we use?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us stop?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 / 6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and emergency response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 every point to a visible action or decision.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31520" y="196596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184708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manufacturer wind limits and remove the lift from service in unsafe weather.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731520" y="2697480"/>
            <a:ext cx="73152" cy="73152"/>
          </a:xfrm>
          <a:prstGeom prst="ellipse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57860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emergency stop/lowering procedures.</a:t>
            </a:r>
            <a:endParaRPr lang="en-US" sz="1420" dirty="0"/>
          </a:p>
        </p:txBody>
      </p:sp>
      <p:sp>
        <p:nvSpPr>
          <p:cNvPr id="10" name="Shape 8"/>
          <p:cNvSpPr/>
          <p:nvPr/>
        </p:nvSpPr>
        <p:spPr>
          <a:xfrm>
            <a:off x="731520" y="3429000"/>
            <a:ext cx="73152" cy="73152"/>
          </a:xfrm>
          <a:prstGeom prst="ellipse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2688" y="3310128"/>
            <a:ext cx="69311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20" dirty="0">
                <a:solidFill>
                  <a:srgbClr val="2A3F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area below controlled when falling objects are possible.</a:t>
            </a:r>
            <a:endParaRPr lang="en-US" sz="1420" dirty="0"/>
          </a:p>
        </p:txBody>
      </p:sp>
      <p:sp>
        <p:nvSpPr>
          <p:cNvPr id="12" name="Shape 1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DECISION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the risk?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must the employee do?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needs to know?</a:t>
            </a:r>
            <a:endParaRPr lang="en-US" sz="107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17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93776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4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STOP-WORK / RED-FLAG CONDITIONS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621792" y="987552"/>
            <a:ext cx="9966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are the moments to slow down and regain control.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58368" y="2057400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D84F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27685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8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408176" y="2286000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Guardrail/gate or control is damaged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72200" y="2057400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F0B6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28232" y="2276856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922008" y="2286000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 is on an unapproved slope or unstable surface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58368" y="3959352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D84F4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17880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8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408176" y="4187952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Wind/environmental conditions exceed manufacturer limits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72200" y="3959352"/>
            <a:ext cx="5340096" cy="1463040"/>
          </a:xfrm>
          <a:prstGeom prst="roundRect">
            <a:avLst>
              <a:gd name="adj" fmla="val 3750"/>
            </a:avLst>
          </a:prstGeom>
          <a:solidFill>
            <a:srgbClr val="0E1D27"/>
          </a:solidFill>
          <a:ln w="17780">
            <a:solidFill>
              <a:srgbClr val="F0B64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28232" y="4178808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922008" y="4187952"/>
            <a:ext cx="4251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 is climbing on rails or working close to power/overhead structure without clearance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17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SCENARIO DISCUSSION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do next?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group 30-60 seconds before revealing the recommended response.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28800"/>
            <a:ext cx="7040880" cy="2423160"/>
          </a:xfrm>
          <a:prstGeom prst="roundRect">
            <a:avLst>
              <a:gd name="adj" fmla="val 264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240280"/>
            <a:ext cx="6355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scissor lift is fully elevated outdoors and wind begins gusting strongly. The operator is below the manufacturer’s rated platform capacity. What should happen?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hazard?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control is missing?</a:t>
            </a:r>
            <a:endParaRPr lang="en-US" sz="1070" dirty="0"/>
          </a:p>
        </p:txBody>
      </p:sp>
      <p:sp>
        <p:nvSpPr>
          <p:cNvPr id="14" name="Text 12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safest next action?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869680" y="443484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253728" y="440740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our site rule?</a:t>
            </a:r>
            <a:endParaRPr lang="en-US" sz="1070" dirty="0"/>
          </a:p>
        </p:txBody>
      </p:sp>
      <p:sp>
        <p:nvSpPr>
          <p:cNvPr id="18" name="Text 16"/>
          <p:cNvSpPr/>
          <p:nvPr/>
        </p:nvSpPr>
        <p:spPr>
          <a:xfrm>
            <a:off x="822960" y="4690872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 RESPONSE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822960" y="4992624"/>
            <a:ext cx="6903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24A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alone does not make the situation safe. Follow the manufacturer wind limit and employer procedure; lower and discontinue use if conditions are outside safe limits.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17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SITE-SPECIFIC APPLICATION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where generic training becomes your program.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examples with your actual equipment, procedures, hazards and expectations.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96112" y="1975104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50976" y="2002536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353312" y="1965960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lift model, controls, emergency lowering and manufacturer limits</a:t>
            </a:r>
            <a:endParaRPr lang="en-US" sz="1270" dirty="0"/>
          </a:p>
        </p:txBody>
      </p:sp>
      <p:sp>
        <p:nvSpPr>
          <p:cNvPr id="10" name="Shape 8"/>
          <p:cNvSpPr/>
          <p:nvPr/>
        </p:nvSpPr>
        <p:spPr>
          <a:xfrm>
            <a:off x="685800" y="2679192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8FA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6112" y="282549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50976" y="2852928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353312" y="2816352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Indoor/outdoor surface and wind rules</a:t>
            </a:r>
            <a:endParaRPr lang="en-US" sz="1270" dirty="0"/>
          </a:p>
        </p:txBody>
      </p:sp>
      <p:sp>
        <p:nvSpPr>
          <p:cNvPr id="14" name="Shape 12"/>
          <p:cNvSpPr/>
          <p:nvPr/>
        </p:nvSpPr>
        <p:spPr>
          <a:xfrm>
            <a:off x="685800" y="3529584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2F6F7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96112" y="3675888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0976" y="3703320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353312" y="3666744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clearance and overhead-crush controls</a:t>
            </a:r>
            <a:endParaRPr lang="en-US" sz="1270" dirty="0"/>
          </a:p>
        </p:txBody>
      </p:sp>
      <p:sp>
        <p:nvSpPr>
          <p:cNvPr id="18" name="Shape 16"/>
          <p:cNvSpPr/>
          <p:nvPr/>
        </p:nvSpPr>
        <p:spPr>
          <a:xfrm>
            <a:off x="685800" y="4379976"/>
            <a:ext cx="6903720" cy="621792"/>
          </a:xfrm>
          <a:prstGeom prst="roundRect">
            <a:avLst>
              <a:gd name="adj" fmla="val 5882"/>
            </a:avLst>
          </a:prstGeom>
          <a:solidFill>
            <a:srgbClr val="F8FA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96112" y="4526280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50976" y="4553712"/>
            <a:ext cx="2011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353312" y="4517136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traffic/pedestrian barricades and rescue response</a:t>
            </a:r>
            <a:endParaRPr lang="en-US" sz="1270" dirty="0"/>
          </a:p>
        </p:txBody>
      </p:sp>
      <p:sp>
        <p:nvSpPr>
          <p:cNvPr id="22" name="Shape 20"/>
          <p:cNvSpPr/>
          <p:nvPr/>
        </p:nvSpPr>
        <p:spPr>
          <a:xfrm>
            <a:off x="8558784" y="658368"/>
            <a:ext cx="3072384" cy="5321808"/>
          </a:xfrm>
          <a:prstGeom prst="roundRect">
            <a:avLst>
              <a:gd name="adj" fmla="val 2083"/>
            </a:avLst>
          </a:prstGeom>
          <a:solidFill>
            <a:srgbClr val="0D1822"/>
          </a:solidFill>
          <a:ln w="12700">
            <a:solidFill>
              <a:srgbClr val="23354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869680" y="932688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WORK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8869680" y="141732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9253728" y="138988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actual procedure</a:t>
            </a:r>
            <a:endParaRPr lang="en-US" sz="1070" dirty="0"/>
          </a:p>
        </p:txBody>
      </p:sp>
      <p:sp>
        <p:nvSpPr>
          <p:cNvPr id="26" name="Text 24"/>
          <p:cNvSpPr/>
          <p:nvPr/>
        </p:nvSpPr>
        <p:spPr>
          <a:xfrm>
            <a:off x="8869680" y="242316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9253728" y="239572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actual equipment/task</a:t>
            </a:r>
            <a:endParaRPr lang="en-US" sz="1070" dirty="0"/>
          </a:p>
        </p:txBody>
      </p:sp>
      <p:sp>
        <p:nvSpPr>
          <p:cNvPr id="28" name="Text 26"/>
          <p:cNvSpPr/>
          <p:nvPr/>
        </p:nvSpPr>
        <p:spPr>
          <a:xfrm>
            <a:off x="8869680" y="342900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9253728" y="340156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questions are answered</a:t>
            </a:r>
            <a:endParaRPr lang="en-US" sz="1070" dirty="0"/>
          </a:p>
        </p:txBody>
      </p:sp>
      <p:sp>
        <p:nvSpPr>
          <p:cNvPr id="30" name="Text 28"/>
          <p:cNvSpPr/>
          <p:nvPr/>
        </p:nvSpPr>
        <p:spPr>
          <a:xfrm>
            <a:off x="8869680" y="4434840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2C9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9253728" y="4407408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required evaluation</a:t>
            </a:r>
            <a:endParaRPr lang="en-US" sz="1070" dirty="0"/>
          </a:p>
        </p:txBody>
      </p:sp>
      <p:sp>
        <p:nvSpPr>
          <p:cNvPr id="33" name="Text 3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34" name="Text 3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17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/ WORKPLACE VERIFICATION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the employee apply it?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knowledge matters. Safe performance in the real workplace matters more.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783080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984248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25296" y="1938528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Performs pre-use inspection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82512" y="1984248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39128" y="1938528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Inspects floor/ground and overhead area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" y="2724912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8680" y="2926080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25296" y="28803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Uses gate/guardrails correctly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72200" y="2724912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82512" y="2926080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739128" y="28803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Maintains safe body position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58368" y="3666744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8680" y="3867912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25296" y="3822192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Controls travel/elevation smoothly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172200" y="3666744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82512" y="3867912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739128" y="3822192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Maintains overhead/electrical clearance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58368" y="4608576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8680" y="4809744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25296" y="4764024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Applies site barricade/spotter rules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172200" y="4608576"/>
            <a:ext cx="5349240" cy="713232"/>
          </a:xfrm>
          <a:prstGeom prst="roundRect">
            <a:avLst>
              <a:gd name="adj" fmla="val 6410"/>
            </a:avLst>
          </a:prstGeom>
          <a:solidFill>
            <a:srgbClr val="F7F9FA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82512" y="4809744"/>
            <a:ext cx="228600" cy="228600"/>
          </a:xfrm>
          <a:prstGeom prst="rect">
            <a:avLst/>
          </a:prstGeom>
          <a:solidFill>
            <a:srgbClr val="FFFFFF"/>
          </a:solidFill>
          <a:ln w="16510">
            <a:solidFill>
              <a:srgbClr val="0C8B8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739128" y="4764024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Demonstrates emergency stop/lowering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58368" y="5715000"/>
            <a:ext cx="10863072" cy="457200"/>
          </a:xfrm>
          <a:prstGeom prst="roundRect">
            <a:avLst>
              <a:gd name="adj" fmla="val 8000"/>
            </a:avLst>
          </a:prstGeom>
          <a:solidFill>
            <a:srgbClr val="EAF5F4"/>
          </a:solidFill>
          <a:ln w="12700">
            <a:solidFill>
              <a:srgbClr val="C6E0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14400" y="5870448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included evaluation form when hands-on demonstration or workplace verification is appropriate or required.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34" name="Text 31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17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/ PART 1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1-5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printable test in the course package for employee responses.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234440" y="16916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scissor lift can tip because of:</a:t>
            </a:r>
            <a:endParaRPr lang="en-US" sz="1280" dirty="0"/>
          </a:p>
        </p:txBody>
      </p:sp>
      <p:sp>
        <p:nvSpPr>
          <p:cNvPr id="8" name="Text 6"/>
          <p:cNvSpPr/>
          <p:nvPr/>
        </p:nvSpPr>
        <p:spPr>
          <a:xfrm>
            <a:off x="685800" y="2569464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234440" y="2523744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platform guardrails are intended to: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3401568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234440" y="33558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elevating, the operator should inspect:</a:t>
            </a:r>
            <a:endParaRPr lang="en-US" sz="1280" dirty="0"/>
          </a:p>
        </p:txBody>
      </p:sp>
      <p:sp>
        <p:nvSpPr>
          <p:cNvPr id="12" name="Text 10"/>
          <p:cNvSpPr/>
          <p:nvPr/>
        </p:nvSpPr>
        <p:spPr>
          <a:xfrm>
            <a:off x="685800" y="4233672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234440" y="41879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Standing on the guardrail to gain extra height is: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685800" y="5065776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234440" y="5020056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limits should come from: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17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/ PART 2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Knowledge check 6-10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printable test in the course package for employee responses.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234440" y="169164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 crushing hazards require:</a:t>
            </a:r>
            <a:endParaRPr lang="en-US" sz="1280" dirty="0"/>
          </a:p>
        </p:txBody>
      </p:sp>
      <p:sp>
        <p:nvSpPr>
          <p:cNvPr id="8" name="Text 6"/>
          <p:cNvSpPr/>
          <p:nvPr/>
        </p:nvSpPr>
        <p:spPr>
          <a:xfrm>
            <a:off x="685800" y="2569464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234440" y="2523744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hazards should be controlled by: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3401568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234440" y="33558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below the lift should:</a:t>
            </a:r>
            <a:endParaRPr lang="en-US" sz="1280" dirty="0"/>
          </a:p>
        </p:txBody>
      </p:sp>
      <p:sp>
        <p:nvSpPr>
          <p:cNvPr id="12" name="Text 10"/>
          <p:cNvSpPr/>
          <p:nvPr/>
        </p:nvSpPr>
        <p:spPr>
          <a:xfrm>
            <a:off x="685800" y="4233672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234440" y="4187952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lowering controls should be:</a:t>
            </a:r>
            <a:endParaRPr lang="en-US" sz="1280" dirty="0"/>
          </a:p>
        </p:txBody>
      </p:sp>
      <p:sp>
        <p:nvSpPr>
          <p:cNvPr id="14" name="Text 12"/>
          <p:cNvSpPr/>
          <p:nvPr/>
        </p:nvSpPr>
        <p:spPr>
          <a:xfrm>
            <a:off x="685800" y="5065776"/>
            <a:ext cx="384048" cy="201168"/>
          </a:xfrm>
          <a:prstGeom prst="rect">
            <a:avLst/>
          </a:prstGeom>
          <a:solidFill>
            <a:srgbClr val="0C8B8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234440" y="5020056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course alone qualifies an employee on every scissor-lift model.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17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10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94360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5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IT BACK TO THE FLOOR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hazard. Use the control. Stop when it is not right.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85800" y="3291840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1170432" y="3246120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Recognize fall, tip-over, crushing, electrical and falling-object hazards</a:t>
            </a:r>
            <a:endParaRPr lang="en-US" sz="1320" dirty="0"/>
          </a:p>
        </p:txBody>
      </p:sp>
      <p:sp>
        <p:nvSpPr>
          <p:cNvPr id="6" name="Text 4"/>
          <p:cNvSpPr/>
          <p:nvPr/>
        </p:nvSpPr>
        <p:spPr>
          <a:xfrm>
            <a:off x="685800" y="4005072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1170432" y="3959352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Guardrail/gate or control is damaged</a:t>
            </a:r>
            <a:endParaRPr lang="en-US" sz="1320" dirty="0"/>
          </a:p>
        </p:txBody>
      </p:sp>
      <p:sp>
        <p:nvSpPr>
          <p:cNvPr id="8" name="Text 6"/>
          <p:cNvSpPr/>
          <p:nvPr/>
        </p:nvSpPr>
        <p:spPr>
          <a:xfrm>
            <a:off x="685800" y="4718304"/>
            <a:ext cx="365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1170432" y="4672584"/>
            <a:ext cx="6766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lift model, controls, emergency lowering and manufacturer limits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8641080" y="1234440"/>
            <a:ext cx="2697480" cy="4389120"/>
          </a:xfrm>
          <a:prstGeom prst="roundRect">
            <a:avLst>
              <a:gd name="adj" fmla="val 2373"/>
            </a:avLst>
          </a:prstGeom>
          <a:solidFill>
            <a:srgbClr val="0F1F29"/>
          </a:solidFill>
          <a:ln w="12700">
            <a:solidFill>
              <a:srgbClr val="24404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79408" y="1600200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30" kern="0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8979408" y="2121408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9345168" y="2075688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questions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8979408" y="2816352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9345168" y="2770632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site-specific training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8979408" y="3511296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9345168" y="3465576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required hands-on evaluation</a:t>
            </a:r>
            <a:endParaRPr lang="en-US" sz="1020" dirty="0"/>
          </a:p>
        </p:txBody>
      </p:sp>
      <p:sp>
        <p:nvSpPr>
          <p:cNvPr id="18" name="Text 16"/>
          <p:cNvSpPr/>
          <p:nvPr/>
        </p:nvSpPr>
        <p:spPr>
          <a:xfrm>
            <a:off x="8979408" y="420624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00" dirty="0"/>
          </a:p>
        </p:txBody>
      </p:sp>
      <p:sp>
        <p:nvSpPr>
          <p:cNvPr id="19" name="Text 17"/>
          <p:cNvSpPr/>
          <p:nvPr/>
        </p:nvSpPr>
        <p:spPr>
          <a:xfrm>
            <a:off x="9345168" y="4160520"/>
            <a:ext cx="1600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attendance/completion</a:t>
            </a:r>
            <a:endParaRPr lang="en-US" sz="1020" dirty="0"/>
          </a:p>
        </p:txBody>
      </p:sp>
      <p:sp>
        <p:nvSpPr>
          <p:cNvPr id="21" name="Text 18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17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4688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140" kern="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/ USE NOTE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30352" y="603504"/>
            <a:ext cx="7818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package as a strong training foundation.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48640" y="13533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B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align the material to current requirements, manufacturer instructions and your own procedures.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58368" y="1828800"/>
            <a:ext cx="5303520" cy="1417320"/>
          </a:xfrm>
          <a:prstGeom prst="roundRect">
            <a:avLst>
              <a:gd name="adj" fmla="val 3871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" y="1828800"/>
            <a:ext cx="54864" cy="1417320"/>
          </a:xfrm>
          <a:prstGeom prst="rect">
            <a:avLst/>
          </a:prstGeom>
          <a:solidFill>
            <a:srgbClr val="0C8B83"/>
          </a:solidFill>
          <a:ln w="12700">
            <a:solidFill>
              <a:srgbClr val="0C8B8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7824" y="1993392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reference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77824" y="2386584"/>
            <a:ext cx="48920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OSHA scissor lift guidance / applicable scaffold &amp; training requirements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658368" y="3493008"/>
            <a:ext cx="5303520" cy="1691640"/>
          </a:xfrm>
          <a:prstGeom prst="roundRect">
            <a:avLst>
              <a:gd name="adj" fmla="val 3243"/>
            </a:avLst>
          </a:prstGeom>
          <a:solidFill>
            <a:srgbClr val="F4F7F8"/>
          </a:solidFill>
          <a:ln w="12700">
            <a:solidFill>
              <a:srgbClr val="D9E3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3493008"/>
            <a:ext cx="54864" cy="1691640"/>
          </a:xfrm>
          <a:prstGeom prst="rect">
            <a:avLst/>
          </a:prstGeom>
          <a:solidFill>
            <a:srgbClr val="F0B64A"/>
          </a:solidFill>
          <a:ln w="12700">
            <a:solidFill>
              <a:srgbClr val="F0B64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7824" y="3657600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1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use note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77824" y="4050792"/>
            <a:ext cx="48920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4258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General/formal instruction. The employer must provide equipment-specific training, manufacturer instructions and verify safe operation for the actual lift and workplace.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6263640" y="1828800"/>
            <a:ext cx="5257800" cy="3355848"/>
          </a:xfrm>
          <a:prstGeom prst="roundRect">
            <a:avLst>
              <a:gd name="adj" fmla="val 1635"/>
            </a:avLst>
          </a:prstGeom>
          <a:solidFill>
            <a:srgbClr val="0D1822"/>
          </a:solidFill>
          <a:ln w="12700">
            <a:solidFill>
              <a:srgbClr val="24394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219456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7FE1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DELIVER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6629400" y="2697480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995160" y="267004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current OSHA/state-plan requirements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629400" y="313639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995160" y="3108960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your procedures and equipment information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629400" y="3575304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995160" y="35478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qualified/competent trainers where required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629400" y="4014216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995160" y="3986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practical/workplace evaluation where required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629400" y="4453128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0B6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995160" y="4425696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training and authorization records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13232" y="5650992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C8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https://www.osha.gov/etools/scaffolding/scissor-lifts/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512064" y="6492240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spc="100" kern="0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TRAVISTILLEY.COM  /  PROFESSIONAL SAFETY TRAINING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11201400" y="6492240"/>
            <a:ext cx="457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b="1" dirty="0">
                <a:solidFill>
                  <a:srgbClr val="7C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17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TravisTilley.com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Scissor Lift Safety - Safety Training</dc:title>
  <dc:subject>Scissor Lift Safety</dc:subject>
  <dc:creator>Travis Tilley</dc:creator>
  <cp:lastModifiedBy>Travis Tilley</cp:lastModifiedBy>
  <cp:revision>1</cp:revision>
  <dcterms:created xsi:type="dcterms:W3CDTF">2026-09-17T14:27:42Z</dcterms:created>
  <dcterms:modified xsi:type="dcterms:W3CDTF">2026-09-17T14:27:42Z</dcterms:modified>
</cp:coreProperties>
</file>