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Connect Sit-Down Counterbalance Forklift to the actual work employees perform. Equipment-specific formal instruction. Hands-on training and workplace evaluation on the actual truck type are required.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employees for examples from their own work area. Capture site-specific examples for later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objective and identify which objective will need workplace-specific demonstration or examples.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Counterbalance geometry,The counterweight balances the load across the front axle pivot.,Turning, speed, slopes, load height and off-center loads can move the combined center of gravity outside the stability area.,Rear steering creates tail swing.,Ask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Mounting and operator restraint,Use three points of contact where applicable.,Use the operator restraint/seat belt provided by the manufacturer.,Keep body parts inside the operator compartment and never jump from a tipping sit-down truck.,Ask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Travel position and steering,Carry the load low and tilted only enough for stability.,Turn smoothly and slow before corners.,Watch rear swing near racks, people, columns and doorways.,Ask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Load pickup and placement,Square to the load, level forks, enter fully and center the load.,Check load stability and capacity before lifting.,Raise only when stopped and positioned for stacking.,Ask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Ramps, docks and trailers,Follow site rules for direction of travel on grades with loads.,Keep clear of dock edges and verify dock plates and trailer restraint.,Account for wet surfaces, debris and limited clearances.,Ask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Shutdown and parking,Lower forks fully, neutralize controls, set brake and shut off power when unattended.,Park only in approved areas without blocking exits, aisles or emergency equipment.,Ask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which red flag is easiest to miss during a busy shift. Reinforce the site stop-work/escalation process.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Recommended response: Stay in the operator compartment, hold on, brace and lean away from the direction of the tip; do not jump from a tipping sit-down counterbalance truck.,Ask employees to name the site-specific action and who they would contact.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slide to bridge classroom instruction to employer-specific training and verification.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who is qualified/authorized to evaluate this at your company and what constitutes acceptable performance.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coach answers while employees are testing. Review missed items afterward and document any retraining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coach answers while employees are testing. Review missed items afterward and document any retraining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asking for questions. Confirm what site-specific training/evaluation remains before employees perform the task independently.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 slide. Confirm the source before delivery and update site-specific content.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71018"/>
        </a:solidFill>
      </p:bgPr>
    </p:bg>
    <p:spTree>
      <p:nvGrpSpPr>
        <p:cNvPr id="1" name=""/>
        <p:cNvGrpSpPr/>
        <p:nvPr/>
      </p:nvGrpSpPr>
      <p:grpSpPr>
        <a:xfrm>
          <a:off x="0" y="0"/>
          <a:ext cx="0" cy="0"/>
          <a:chOff x="0" y="0"/>
          <a:chExt cx="0" cy="0"/>
        </a:xfrm>
      </p:grpSpPr>
      <p:sp>
        <p:nvSpPr>
          <p:cNvPr id="2" name="Shape 0"/>
          <p:cNvSpPr/>
          <p:nvPr/>
        </p:nvSpPr>
        <p:spPr>
          <a:xfrm>
            <a:off x="0" y="0"/>
            <a:ext cx="137160" cy="6858000"/>
          </a:xfrm>
          <a:prstGeom prst="rect">
            <a:avLst/>
          </a:prstGeom>
          <a:solidFill>
            <a:srgbClr val="0C8B83"/>
          </a:solidFill>
          <a:ln w="12700">
            <a:solidFill>
              <a:srgbClr val="0C8B83"/>
            </a:solidFill>
            <a:prstDash val="solid"/>
          </a:ln>
        </p:spPr>
      </p:sp>
      <p:sp>
        <p:nvSpPr>
          <p:cNvPr id="3" name="Text 1"/>
          <p:cNvSpPr/>
          <p:nvPr/>
        </p:nvSpPr>
        <p:spPr>
          <a:xfrm>
            <a:off x="658368" y="566928"/>
            <a:ext cx="4846320" cy="182880"/>
          </a:xfrm>
          <a:prstGeom prst="rect">
            <a:avLst/>
          </a:prstGeom>
          <a:noFill/>
          <a:ln/>
        </p:spPr>
        <p:txBody>
          <a:bodyPr wrap="square" lIns="0" tIns="0" rIns="0" bIns="0" rtlCol="0" anchor="ctr"/>
          <a:lstStyle/>
          <a:p>
            <a:pPr indent="0" marL="0">
              <a:buNone/>
            </a:pPr>
            <a:r>
              <a:rPr lang="en-US" sz="800" b="1" spc="150" kern="0" dirty="0">
                <a:solidFill>
                  <a:srgbClr val="7FE1D9"/>
                </a:solidFill>
                <a:latin typeface="Arial" pitchFamily="34" charset="0"/>
                <a:ea typeface="Arial" pitchFamily="34" charset="-122"/>
                <a:cs typeface="Arial" pitchFamily="34" charset="-120"/>
              </a:rPr>
              <a:t>TRAVISTILLEY.COM  /  TRAINING CENTER</a:t>
            </a:r>
            <a:endParaRPr lang="en-US" sz="800" dirty="0"/>
          </a:p>
        </p:txBody>
      </p:sp>
      <p:sp>
        <p:nvSpPr>
          <p:cNvPr id="4" name="Text 2"/>
          <p:cNvSpPr/>
          <p:nvPr/>
        </p:nvSpPr>
        <p:spPr>
          <a:xfrm>
            <a:off x="658368" y="1325880"/>
            <a:ext cx="7543800" cy="1143000"/>
          </a:xfrm>
          <a:prstGeom prst="rect">
            <a:avLst/>
          </a:prstGeom>
          <a:noFill/>
          <a:ln/>
        </p:spPr>
        <p:txBody>
          <a:bodyPr wrap="square" lIns="0" tIns="0" rIns="0" bIns="0" rtlCol="0" anchor="ctr"/>
          <a:lstStyle/>
          <a:p>
            <a:pPr indent="0" marL="0">
              <a:buNone/>
            </a:pPr>
            <a:r>
              <a:rPr lang="en-US" sz="3900" b="1" dirty="0">
                <a:solidFill>
                  <a:srgbClr val="FFFFFF"/>
                </a:solidFill>
                <a:latin typeface="Arial" pitchFamily="34" charset="0"/>
                <a:ea typeface="Arial" pitchFamily="34" charset="-122"/>
                <a:cs typeface="Arial" pitchFamily="34" charset="-120"/>
              </a:rPr>
              <a:t>Sit-Down Counterbalance Forklift</a:t>
            </a:r>
            <a:endParaRPr lang="en-US" sz="3900" dirty="0"/>
          </a:p>
        </p:txBody>
      </p:sp>
      <p:sp>
        <p:nvSpPr>
          <p:cNvPr id="5" name="Text 3"/>
          <p:cNvSpPr/>
          <p:nvPr/>
        </p:nvSpPr>
        <p:spPr>
          <a:xfrm>
            <a:off x="676656" y="2651760"/>
            <a:ext cx="5303520" cy="274320"/>
          </a:xfrm>
          <a:prstGeom prst="rect">
            <a:avLst/>
          </a:prstGeom>
          <a:noFill/>
          <a:ln/>
        </p:spPr>
        <p:txBody>
          <a:bodyPr wrap="square" lIns="0" tIns="0" rIns="0" bIns="0" rtlCol="0" anchor="ctr"/>
          <a:lstStyle/>
          <a:p>
            <a:pPr indent="0" marL="0">
              <a:buNone/>
            </a:pPr>
            <a:r>
              <a:rPr lang="en-US" sz="1500" dirty="0">
                <a:solidFill>
                  <a:srgbClr val="B8C9D2"/>
                </a:solidFill>
                <a:latin typeface="Arial" pitchFamily="34" charset="0"/>
                <a:ea typeface="Arial" pitchFamily="34" charset="-122"/>
                <a:cs typeface="Arial" pitchFamily="34" charset="-120"/>
              </a:rPr>
              <a:t>Professional downloadable safety training</a:t>
            </a:r>
            <a:endParaRPr lang="en-US" sz="1500" dirty="0"/>
          </a:p>
        </p:txBody>
      </p:sp>
      <p:sp>
        <p:nvSpPr>
          <p:cNvPr id="6" name="Shape 4"/>
          <p:cNvSpPr/>
          <p:nvPr/>
        </p:nvSpPr>
        <p:spPr>
          <a:xfrm>
            <a:off x="658368" y="3364992"/>
            <a:ext cx="6949440" cy="1078992"/>
          </a:xfrm>
          <a:prstGeom prst="roundRect">
            <a:avLst>
              <a:gd name="adj" fmla="val 5085"/>
            </a:avLst>
          </a:prstGeom>
          <a:solidFill>
            <a:srgbClr val="0E202A"/>
          </a:solidFill>
          <a:ln w="12700">
            <a:solidFill>
              <a:srgbClr val="18333F"/>
            </a:solidFill>
            <a:prstDash val="solid"/>
          </a:ln>
        </p:spPr>
      </p:sp>
      <p:sp>
        <p:nvSpPr>
          <p:cNvPr id="7" name="Text 5"/>
          <p:cNvSpPr/>
          <p:nvPr/>
        </p:nvSpPr>
        <p:spPr>
          <a:xfrm>
            <a:off x="932688" y="3621024"/>
            <a:ext cx="1417320" cy="182880"/>
          </a:xfrm>
          <a:prstGeom prst="rect">
            <a:avLst/>
          </a:prstGeom>
          <a:noFill/>
          <a:ln/>
        </p:spPr>
        <p:txBody>
          <a:bodyPr wrap="square" lIns="0" tIns="0" rIns="0" bIns="0" rtlCol="0" anchor="ctr"/>
          <a:lstStyle/>
          <a:p>
            <a:pPr indent="0" marL="0">
              <a:buNone/>
            </a:pPr>
            <a:r>
              <a:rPr lang="en-US" sz="700" b="1" spc="130" kern="0" dirty="0">
                <a:solidFill>
                  <a:srgbClr val="F0B64A"/>
                </a:solidFill>
                <a:latin typeface="Arial" pitchFamily="34" charset="0"/>
                <a:ea typeface="Arial" pitchFamily="34" charset="-122"/>
                <a:cs typeface="Arial" pitchFamily="34" charset="-120"/>
              </a:rPr>
              <a:t>TRAINING OUTCOME</a:t>
            </a:r>
            <a:endParaRPr lang="en-US" sz="700" dirty="0"/>
          </a:p>
        </p:txBody>
      </p:sp>
      <p:sp>
        <p:nvSpPr>
          <p:cNvPr id="8" name="Text 6"/>
          <p:cNvSpPr/>
          <p:nvPr/>
        </p:nvSpPr>
        <p:spPr>
          <a:xfrm>
            <a:off x="2423160" y="3511296"/>
            <a:ext cx="4754880" cy="548640"/>
          </a:xfrm>
          <a:prstGeom prst="rect">
            <a:avLst/>
          </a:prstGeom>
          <a:noFill/>
          <a:ln/>
        </p:spPr>
        <p:txBody>
          <a:bodyPr wrap="square" lIns="0" tIns="0" rIns="0" bIns="0" rtlCol="0" anchor="ctr"/>
          <a:lstStyle/>
          <a:p>
            <a:pPr indent="0" marL="0">
              <a:buNone/>
            </a:pPr>
            <a:r>
              <a:rPr lang="en-US" sz="1600" b="1" dirty="0">
                <a:solidFill>
                  <a:srgbClr val="FFFFFF"/>
                </a:solidFill>
                <a:latin typeface="Arial" pitchFamily="34" charset="0"/>
                <a:ea typeface="Arial" pitchFamily="34" charset="-122"/>
                <a:cs typeface="Arial" pitchFamily="34" charset="-120"/>
              </a:rPr>
              <a:t>Recognize counterbalance truck stability and rear-swing hazards</a:t>
            </a:r>
            <a:endParaRPr lang="en-US" sz="1600" dirty="0"/>
          </a:p>
        </p:txBody>
      </p:sp>
      <p:sp>
        <p:nvSpPr>
          <p:cNvPr id="9" name="Shape 7"/>
          <p:cNvSpPr/>
          <p:nvPr/>
        </p:nvSpPr>
        <p:spPr>
          <a:xfrm>
            <a:off x="8458200" y="1078992"/>
            <a:ext cx="3081528" cy="4480560"/>
          </a:xfrm>
          <a:prstGeom prst="roundRect">
            <a:avLst>
              <a:gd name="adj" fmla="val 2077"/>
            </a:avLst>
          </a:prstGeom>
          <a:solidFill>
            <a:srgbClr val="0F1E28"/>
          </a:solidFill>
          <a:ln w="12700">
            <a:solidFill>
              <a:srgbClr val="253A46"/>
            </a:solidFill>
            <a:prstDash val="solid"/>
          </a:ln>
        </p:spPr>
      </p:sp>
      <p:sp>
        <p:nvSpPr>
          <p:cNvPr id="10" name="Text 8"/>
          <p:cNvSpPr/>
          <p:nvPr/>
        </p:nvSpPr>
        <p:spPr>
          <a:xfrm>
            <a:off x="8778240" y="1463040"/>
            <a:ext cx="2194560" cy="146304"/>
          </a:xfrm>
          <a:prstGeom prst="rect">
            <a:avLst/>
          </a:prstGeom>
          <a:noFill/>
          <a:ln/>
        </p:spPr>
        <p:txBody>
          <a:bodyPr wrap="square" lIns="0" tIns="0" rIns="0" bIns="0" rtlCol="0" anchor="ctr"/>
          <a:lstStyle/>
          <a:p>
            <a:pPr indent="0" marL="0">
              <a:buNone/>
            </a:pPr>
            <a:r>
              <a:rPr lang="en-US" sz="650" b="1" spc="120" kern="0" dirty="0">
                <a:solidFill>
                  <a:srgbClr val="7FE1D9"/>
                </a:solidFill>
                <a:latin typeface="Arial" pitchFamily="34" charset="0"/>
                <a:ea typeface="Arial" pitchFamily="34" charset="-122"/>
                <a:cs typeface="Arial" pitchFamily="34" charset="-120"/>
              </a:rPr>
              <a:t>AUDIENCE</a:t>
            </a:r>
            <a:endParaRPr lang="en-US" sz="650" dirty="0"/>
          </a:p>
        </p:txBody>
      </p:sp>
      <p:sp>
        <p:nvSpPr>
          <p:cNvPr id="11" name="Text 9"/>
          <p:cNvSpPr/>
          <p:nvPr/>
        </p:nvSpPr>
        <p:spPr>
          <a:xfrm>
            <a:off x="8778240" y="1691640"/>
            <a:ext cx="2194560" cy="47548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Sit-down counterbalance operators</a:t>
            </a:r>
            <a:endParaRPr lang="en-US" sz="1100" dirty="0"/>
          </a:p>
        </p:txBody>
      </p:sp>
      <p:sp>
        <p:nvSpPr>
          <p:cNvPr id="12" name="Text 10"/>
          <p:cNvSpPr/>
          <p:nvPr/>
        </p:nvSpPr>
        <p:spPr>
          <a:xfrm>
            <a:off x="8778240" y="2423160"/>
            <a:ext cx="2194560" cy="146304"/>
          </a:xfrm>
          <a:prstGeom prst="rect">
            <a:avLst/>
          </a:prstGeom>
          <a:noFill/>
          <a:ln/>
        </p:spPr>
        <p:txBody>
          <a:bodyPr wrap="square" lIns="0" tIns="0" rIns="0" bIns="0" rtlCol="0" anchor="ctr"/>
          <a:lstStyle/>
          <a:p>
            <a:pPr indent="0" marL="0">
              <a:buNone/>
            </a:pPr>
            <a:r>
              <a:rPr lang="en-US" sz="650" b="1" spc="120" kern="0" dirty="0">
                <a:solidFill>
                  <a:srgbClr val="7FE1D9"/>
                </a:solidFill>
                <a:latin typeface="Arial" pitchFamily="34" charset="0"/>
                <a:ea typeface="Arial" pitchFamily="34" charset="-122"/>
                <a:cs typeface="Arial" pitchFamily="34" charset="-120"/>
              </a:rPr>
              <a:t>TIME</a:t>
            </a:r>
            <a:endParaRPr lang="en-US" sz="650" dirty="0"/>
          </a:p>
        </p:txBody>
      </p:sp>
      <p:sp>
        <p:nvSpPr>
          <p:cNvPr id="13" name="Text 11"/>
          <p:cNvSpPr/>
          <p:nvPr/>
        </p:nvSpPr>
        <p:spPr>
          <a:xfrm>
            <a:off x="8778240" y="2651760"/>
            <a:ext cx="2194560" cy="47548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30-40 min</a:t>
            </a:r>
            <a:endParaRPr lang="en-US" sz="1100" dirty="0"/>
          </a:p>
        </p:txBody>
      </p:sp>
      <p:sp>
        <p:nvSpPr>
          <p:cNvPr id="14" name="Text 12"/>
          <p:cNvSpPr/>
          <p:nvPr/>
        </p:nvSpPr>
        <p:spPr>
          <a:xfrm>
            <a:off x="8778240" y="3383280"/>
            <a:ext cx="2194560" cy="146304"/>
          </a:xfrm>
          <a:prstGeom prst="rect">
            <a:avLst/>
          </a:prstGeom>
          <a:noFill/>
          <a:ln/>
        </p:spPr>
        <p:txBody>
          <a:bodyPr wrap="square" lIns="0" tIns="0" rIns="0" bIns="0" rtlCol="0" anchor="ctr"/>
          <a:lstStyle/>
          <a:p>
            <a:pPr indent="0" marL="0">
              <a:buNone/>
            </a:pPr>
            <a:r>
              <a:rPr lang="en-US" sz="650" b="1" spc="120" kern="0" dirty="0">
                <a:solidFill>
                  <a:srgbClr val="7FE1D9"/>
                </a:solidFill>
                <a:latin typeface="Arial" pitchFamily="34" charset="0"/>
                <a:ea typeface="Arial" pitchFamily="34" charset="-122"/>
                <a:cs typeface="Arial" pitchFamily="34" charset="-120"/>
              </a:rPr>
              <a:t>REFERENCE</a:t>
            </a:r>
            <a:endParaRPr lang="en-US" sz="650" dirty="0"/>
          </a:p>
        </p:txBody>
      </p:sp>
      <p:sp>
        <p:nvSpPr>
          <p:cNvPr id="15" name="Text 13"/>
          <p:cNvSpPr/>
          <p:nvPr/>
        </p:nvSpPr>
        <p:spPr>
          <a:xfrm>
            <a:off x="8778240" y="3611880"/>
            <a:ext cx="2194560" cy="47548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29 CFR 1910.178(l)</a:t>
            </a:r>
            <a:endParaRPr lang="en-US" sz="1100" dirty="0"/>
          </a:p>
        </p:txBody>
      </p:sp>
      <p:sp>
        <p:nvSpPr>
          <p:cNvPr id="16" name="Text 14"/>
          <p:cNvSpPr/>
          <p:nvPr/>
        </p:nvSpPr>
        <p:spPr>
          <a:xfrm>
            <a:off x="8778240" y="4462272"/>
            <a:ext cx="1280160" cy="146304"/>
          </a:xfrm>
          <a:prstGeom prst="rect">
            <a:avLst/>
          </a:prstGeom>
          <a:noFill/>
          <a:ln/>
        </p:spPr>
        <p:txBody>
          <a:bodyPr wrap="square" lIns="0" tIns="0" rIns="0" bIns="0" rtlCol="0" anchor="ctr"/>
          <a:lstStyle/>
          <a:p>
            <a:pPr indent="0" marL="0">
              <a:buNone/>
            </a:pPr>
            <a:r>
              <a:rPr lang="en-US" sz="650" b="1" dirty="0">
                <a:solidFill>
                  <a:srgbClr val="F0B64A"/>
                </a:solidFill>
                <a:latin typeface="Arial" pitchFamily="34" charset="0"/>
                <a:ea typeface="Arial" pitchFamily="34" charset="-122"/>
                <a:cs typeface="Arial" pitchFamily="34" charset="-120"/>
              </a:rPr>
              <a:t>USE NOTE</a:t>
            </a:r>
            <a:endParaRPr lang="en-US" sz="650" dirty="0"/>
          </a:p>
        </p:txBody>
      </p:sp>
      <p:sp>
        <p:nvSpPr>
          <p:cNvPr id="17" name="Text 15"/>
          <p:cNvSpPr/>
          <p:nvPr/>
        </p:nvSpPr>
        <p:spPr>
          <a:xfrm>
            <a:off x="8778240" y="4690872"/>
            <a:ext cx="2194560" cy="621792"/>
          </a:xfrm>
          <a:prstGeom prst="rect">
            <a:avLst/>
          </a:prstGeom>
          <a:noFill/>
          <a:ln/>
        </p:spPr>
        <p:txBody>
          <a:bodyPr wrap="square" lIns="0" tIns="0" rIns="0" bIns="0" rtlCol="0" anchor="ctr"/>
          <a:lstStyle/>
          <a:p>
            <a:pPr indent="0" marL="0">
              <a:buNone/>
            </a:pPr>
            <a:r>
              <a:rPr lang="en-US" sz="780" dirty="0">
                <a:solidFill>
                  <a:srgbClr val="B7C8D1"/>
                </a:solidFill>
                <a:latin typeface="Arial" pitchFamily="34" charset="0"/>
                <a:ea typeface="Arial" pitchFamily="34" charset="-122"/>
                <a:cs typeface="Arial" pitchFamily="34" charset="-120"/>
              </a:rPr>
              <a:t>Equipment-specific formal instruction. Hands-on training and workplace evaluation on the actual truck type are required.</a:t>
            </a:r>
            <a:endParaRPr lang="en-US" sz="780" dirty="0"/>
          </a:p>
        </p:txBody>
      </p:sp>
      <p:sp>
        <p:nvSpPr>
          <p:cNvPr id="19" name="Text 16"/>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0" name="Text 17"/>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 / 17</a:t>
            </a:r>
            <a:endParaRPr lang="en-US" sz="6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WHY THIS MATTERS</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Start with the hazard. Build the safe decision.</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Use this slide to connect the topic to what employees actually see, touch, drive or do.</a:t>
            </a:r>
            <a:endParaRPr lang="en-US" sz="1150" dirty="0"/>
          </a:p>
        </p:txBody>
      </p:sp>
      <p:sp>
        <p:nvSpPr>
          <p:cNvPr id="6" name="Shape 4"/>
          <p:cNvSpPr/>
          <p:nvPr/>
        </p:nvSpPr>
        <p:spPr>
          <a:xfrm>
            <a:off x="548640" y="1874520"/>
            <a:ext cx="2395728" cy="3246120"/>
          </a:xfrm>
          <a:prstGeom prst="roundRect">
            <a:avLst>
              <a:gd name="adj" fmla="val 2290"/>
            </a:avLst>
          </a:prstGeom>
          <a:solidFill>
            <a:srgbClr val="F4F7F8"/>
          </a:solidFill>
          <a:ln w="12700">
            <a:solidFill>
              <a:srgbClr val="D9E3E7"/>
            </a:solidFill>
            <a:prstDash val="solid"/>
          </a:ln>
        </p:spPr>
      </p:sp>
      <p:sp>
        <p:nvSpPr>
          <p:cNvPr id="7" name="Shape 5"/>
          <p:cNvSpPr/>
          <p:nvPr/>
        </p:nvSpPr>
        <p:spPr>
          <a:xfrm>
            <a:off x="548640" y="1874520"/>
            <a:ext cx="54864" cy="3246120"/>
          </a:xfrm>
          <a:prstGeom prst="rect">
            <a:avLst/>
          </a:prstGeom>
          <a:solidFill>
            <a:srgbClr val="0C8B83"/>
          </a:solidFill>
          <a:ln w="12700">
            <a:solidFill>
              <a:srgbClr val="0C8B83"/>
            </a:solidFill>
            <a:prstDash val="solid"/>
          </a:ln>
        </p:spPr>
      </p:sp>
      <p:sp>
        <p:nvSpPr>
          <p:cNvPr id="8" name="Text 6"/>
          <p:cNvSpPr/>
          <p:nvPr/>
        </p:nvSpPr>
        <p:spPr>
          <a:xfrm>
            <a:off x="768096" y="2039112"/>
            <a:ext cx="1984248"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Counterbalance geometry</a:t>
            </a:r>
            <a:endParaRPr lang="en-US" sz="1200" dirty="0"/>
          </a:p>
        </p:txBody>
      </p:sp>
      <p:sp>
        <p:nvSpPr>
          <p:cNvPr id="9" name="Text 7"/>
          <p:cNvSpPr/>
          <p:nvPr/>
        </p:nvSpPr>
        <p:spPr>
          <a:xfrm>
            <a:off x="768096" y="2432304"/>
            <a:ext cx="1984248" cy="252374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The counterweight balances the load across the front axle pivot.</a:t>
            </a:r>
            <a:endParaRPr lang="en-US" sz="1030" dirty="0"/>
          </a:p>
        </p:txBody>
      </p:sp>
      <p:sp>
        <p:nvSpPr>
          <p:cNvPr id="10" name="Shape 8"/>
          <p:cNvSpPr/>
          <p:nvPr/>
        </p:nvSpPr>
        <p:spPr>
          <a:xfrm>
            <a:off x="3163824" y="1874520"/>
            <a:ext cx="2395728" cy="3246120"/>
          </a:xfrm>
          <a:prstGeom prst="roundRect">
            <a:avLst>
              <a:gd name="adj" fmla="val 2290"/>
            </a:avLst>
          </a:prstGeom>
          <a:solidFill>
            <a:srgbClr val="F4F7F8"/>
          </a:solidFill>
          <a:ln w="12700">
            <a:solidFill>
              <a:srgbClr val="D9E3E7"/>
            </a:solidFill>
            <a:prstDash val="solid"/>
          </a:ln>
        </p:spPr>
      </p:sp>
      <p:sp>
        <p:nvSpPr>
          <p:cNvPr id="11" name="Shape 9"/>
          <p:cNvSpPr/>
          <p:nvPr/>
        </p:nvSpPr>
        <p:spPr>
          <a:xfrm>
            <a:off x="3163824" y="1874520"/>
            <a:ext cx="54864" cy="3246120"/>
          </a:xfrm>
          <a:prstGeom prst="rect">
            <a:avLst/>
          </a:prstGeom>
          <a:solidFill>
            <a:srgbClr val="F0B64A"/>
          </a:solidFill>
          <a:ln w="12700">
            <a:solidFill>
              <a:srgbClr val="F0B64A"/>
            </a:solidFill>
            <a:prstDash val="solid"/>
          </a:ln>
        </p:spPr>
      </p:sp>
      <p:sp>
        <p:nvSpPr>
          <p:cNvPr id="12" name="Text 10"/>
          <p:cNvSpPr/>
          <p:nvPr/>
        </p:nvSpPr>
        <p:spPr>
          <a:xfrm>
            <a:off x="3383280" y="2039112"/>
            <a:ext cx="1984248"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Mounting and operator restraint</a:t>
            </a:r>
            <a:endParaRPr lang="en-US" sz="1200" dirty="0"/>
          </a:p>
        </p:txBody>
      </p:sp>
      <p:sp>
        <p:nvSpPr>
          <p:cNvPr id="13" name="Text 11"/>
          <p:cNvSpPr/>
          <p:nvPr/>
        </p:nvSpPr>
        <p:spPr>
          <a:xfrm>
            <a:off x="3383280" y="2432304"/>
            <a:ext cx="1984248" cy="252374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Use three points of contact where applicable.</a:t>
            </a:r>
            <a:endParaRPr lang="en-US" sz="1030" dirty="0"/>
          </a:p>
        </p:txBody>
      </p:sp>
      <p:sp>
        <p:nvSpPr>
          <p:cNvPr id="14" name="Shape 12"/>
          <p:cNvSpPr/>
          <p:nvPr/>
        </p:nvSpPr>
        <p:spPr>
          <a:xfrm>
            <a:off x="5779008" y="1874520"/>
            <a:ext cx="2395728" cy="3246120"/>
          </a:xfrm>
          <a:prstGeom prst="roundRect">
            <a:avLst>
              <a:gd name="adj" fmla="val 2290"/>
            </a:avLst>
          </a:prstGeom>
          <a:solidFill>
            <a:srgbClr val="F4F7F8"/>
          </a:solidFill>
          <a:ln w="12700">
            <a:solidFill>
              <a:srgbClr val="D9E3E7"/>
            </a:solidFill>
            <a:prstDash val="solid"/>
          </a:ln>
        </p:spPr>
      </p:sp>
      <p:sp>
        <p:nvSpPr>
          <p:cNvPr id="15" name="Shape 13"/>
          <p:cNvSpPr/>
          <p:nvPr/>
        </p:nvSpPr>
        <p:spPr>
          <a:xfrm>
            <a:off x="5779008" y="1874520"/>
            <a:ext cx="54864" cy="3246120"/>
          </a:xfrm>
          <a:prstGeom prst="rect">
            <a:avLst/>
          </a:prstGeom>
          <a:solidFill>
            <a:srgbClr val="0C8B83"/>
          </a:solidFill>
          <a:ln w="12700">
            <a:solidFill>
              <a:srgbClr val="0C8B83"/>
            </a:solidFill>
            <a:prstDash val="solid"/>
          </a:ln>
        </p:spPr>
      </p:sp>
      <p:sp>
        <p:nvSpPr>
          <p:cNvPr id="16" name="Text 14"/>
          <p:cNvSpPr/>
          <p:nvPr/>
        </p:nvSpPr>
        <p:spPr>
          <a:xfrm>
            <a:off x="5998464" y="2039112"/>
            <a:ext cx="1984248"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Travel position and steering</a:t>
            </a:r>
            <a:endParaRPr lang="en-US" sz="1200" dirty="0"/>
          </a:p>
        </p:txBody>
      </p:sp>
      <p:sp>
        <p:nvSpPr>
          <p:cNvPr id="17" name="Text 15"/>
          <p:cNvSpPr/>
          <p:nvPr/>
        </p:nvSpPr>
        <p:spPr>
          <a:xfrm>
            <a:off x="5998464" y="2432304"/>
            <a:ext cx="1984248" cy="252374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Carry the load low and tilted only enough for stability.</a:t>
            </a:r>
            <a:endParaRPr lang="en-US" sz="1030" dirty="0"/>
          </a:p>
        </p:txBody>
      </p:sp>
      <p:sp>
        <p:nvSpPr>
          <p:cNvPr id="18" name="Shape 16"/>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9" name="Text 17"/>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7FE1D9"/>
                </a:solidFill>
                <a:latin typeface="Arial" pitchFamily="34" charset="0"/>
                <a:ea typeface="Arial" pitchFamily="34" charset="-122"/>
                <a:cs typeface="Arial" pitchFamily="34" charset="-120"/>
              </a:rPr>
              <a:t>ASK THE ROOM</a:t>
            </a:r>
            <a:endParaRPr lang="en-US" sz="700" dirty="0"/>
          </a:p>
        </p:txBody>
      </p:sp>
      <p:sp>
        <p:nvSpPr>
          <p:cNvPr id="20" name="Text 18"/>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01</a:t>
            </a:r>
            <a:endParaRPr lang="en-US" sz="700" dirty="0"/>
          </a:p>
        </p:txBody>
      </p:sp>
      <p:sp>
        <p:nvSpPr>
          <p:cNvPr id="21" name="Text 19"/>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Where could this go wrong here?</a:t>
            </a:r>
            <a:endParaRPr lang="en-US" sz="1070" dirty="0"/>
          </a:p>
        </p:txBody>
      </p:sp>
      <p:sp>
        <p:nvSpPr>
          <p:cNvPr id="22" name="Text 20"/>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02</a:t>
            </a:r>
            <a:endParaRPr lang="en-US" sz="700" dirty="0"/>
          </a:p>
        </p:txBody>
      </p:sp>
      <p:sp>
        <p:nvSpPr>
          <p:cNvPr id="23" name="Text 21"/>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keeps us safe?</a:t>
            </a:r>
            <a:endParaRPr lang="en-US" sz="1070" dirty="0"/>
          </a:p>
        </p:txBody>
      </p:sp>
      <p:sp>
        <p:nvSpPr>
          <p:cNvPr id="24" name="Text 22"/>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03</a:t>
            </a:r>
            <a:endParaRPr lang="en-US" sz="700" dirty="0"/>
          </a:p>
        </p:txBody>
      </p:sp>
      <p:sp>
        <p:nvSpPr>
          <p:cNvPr id="25" name="Text 23"/>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should make us stop?</a:t>
            </a:r>
            <a:endParaRPr lang="en-US" sz="1070" dirty="0"/>
          </a:p>
        </p:txBody>
      </p:sp>
      <p:sp>
        <p:nvSpPr>
          <p:cNvPr id="27" name="Text 2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8" name="Text 2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2 / 17</a:t>
            </a:r>
            <a:endParaRPr lang="en-US" sz="6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LEARNING OBJECTIVES</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What employees should be able to do</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Keep the session practical: recognize the hazard, choose the control, know when to stop.</a:t>
            </a:r>
            <a:endParaRPr lang="en-US" sz="1150" dirty="0"/>
          </a:p>
        </p:txBody>
      </p:sp>
      <p:sp>
        <p:nvSpPr>
          <p:cNvPr id="6" name="Shape 4"/>
          <p:cNvSpPr/>
          <p:nvPr/>
        </p:nvSpPr>
        <p:spPr>
          <a:xfrm>
            <a:off x="658368" y="1874520"/>
            <a:ext cx="5212080" cy="1417320"/>
          </a:xfrm>
          <a:prstGeom prst="roundRect">
            <a:avLst>
              <a:gd name="adj" fmla="val 3871"/>
            </a:avLst>
          </a:prstGeom>
          <a:solidFill>
            <a:srgbClr val="F7F8F9"/>
          </a:solidFill>
          <a:ln w="12700">
            <a:solidFill>
              <a:srgbClr val="D9E3E7"/>
            </a:solidFill>
            <a:prstDash val="solid"/>
          </a:ln>
        </p:spPr>
      </p:sp>
      <p:sp>
        <p:nvSpPr>
          <p:cNvPr id="7" name="Shape 5"/>
          <p:cNvSpPr/>
          <p:nvPr/>
        </p:nvSpPr>
        <p:spPr>
          <a:xfrm>
            <a:off x="859536" y="2057400"/>
            <a:ext cx="530352" cy="292608"/>
          </a:xfrm>
          <a:prstGeom prst="roundRect">
            <a:avLst>
              <a:gd name="adj" fmla="val 18750"/>
            </a:avLst>
          </a:prstGeom>
          <a:solidFill>
            <a:srgbClr val="0C8B83"/>
          </a:solidFill>
          <a:ln w="12700">
            <a:solidFill>
              <a:srgbClr val="0C8B83"/>
            </a:solidFill>
            <a:prstDash val="solid"/>
          </a:ln>
        </p:spPr>
      </p:sp>
      <p:sp>
        <p:nvSpPr>
          <p:cNvPr id="8" name="Text 6"/>
          <p:cNvSpPr/>
          <p:nvPr/>
        </p:nvSpPr>
        <p:spPr>
          <a:xfrm>
            <a:off x="914400" y="2116836"/>
            <a:ext cx="420624" cy="118872"/>
          </a:xfrm>
          <a:prstGeom prst="rect">
            <a:avLst/>
          </a:prstGeom>
          <a:noFill/>
          <a:ln/>
        </p:spPr>
        <p:txBody>
          <a:bodyPr wrap="square" lIns="0" tIns="0" rIns="0" bIns="0" rtlCol="0" anchor="ctr"/>
          <a:lstStyle/>
          <a:p>
            <a:pPr algn="ctr" indent="0" marL="0">
              <a:buNone/>
            </a:pPr>
            <a:r>
              <a:rPr lang="en-US" sz="650" b="1" spc="70" kern="0" dirty="0">
                <a:solidFill>
                  <a:srgbClr val="FFFFFF"/>
                </a:solidFill>
                <a:latin typeface="Arial" pitchFamily="34" charset="0"/>
                <a:ea typeface="Arial" pitchFamily="34" charset="-122"/>
                <a:cs typeface="Arial" pitchFamily="34" charset="-120"/>
              </a:rPr>
              <a:t>01</a:t>
            </a:r>
            <a:endParaRPr lang="en-US" sz="650" dirty="0"/>
          </a:p>
        </p:txBody>
      </p:sp>
      <p:sp>
        <p:nvSpPr>
          <p:cNvPr id="9" name="Text 7"/>
          <p:cNvSpPr/>
          <p:nvPr/>
        </p:nvSpPr>
        <p:spPr>
          <a:xfrm>
            <a:off x="877824" y="2514600"/>
            <a:ext cx="4754880" cy="512064"/>
          </a:xfrm>
          <a:prstGeom prst="rect">
            <a:avLst/>
          </a:prstGeom>
          <a:noFill/>
          <a:ln/>
        </p:spPr>
        <p:txBody>
          <a:bodyPr wrap="square" lIns="0" tIns="0" rIns="0" bIns="0" rtlCol="0" anchor="ctr"/>
          <a:lstStyle/>
          <a:p>
            <a:pPr indent="0" marL="0">
              <a:buNone/>
            </a:pPr>
            <a:r>
              <a:rPr lang="en-US" sz="1450" b="1" dirty="0">
                <a:solidFill>
                  <a:srgbClr val="071018"/>
                </a:solidFill>
                <a:latin typeface="Arial" pitchFamily="34" charset="0"/>
                <a:ea typeface="Arial" pitchFamily="34" charset="-122"/>
                <a:cs typeface="Arial" pitchFamily="34" charset="-120"/>
              </a:rPr>
              <a:t>Recognize counterbalance truck stability and rear-swing hazards</a:t>
            </a:r>
            <a:endParaRPr lang="en-US" sz="1450" dirty="0"/>
          </a:p>
        </p:txBody>
      </p:sp>
      <p:sp>
        <p:nvSpPr>
          <p:cNvPr id="10" name="Shape 8"/>
          <p:cNvSpPr/>
          <p:nvPr/>
        </p:nvSpPr>
        <p:spPr>
          <a:xfrm>
            <a:off x="6080760" y="1874520"/>
            <a:ext cx="5212080" cy="1417320"/>
          </a:xfrm>
          <a:prstGeom prst="roundRect">
            <a:avLst>
              <a:gd name="adj" fmla="val 3871"/>
            </a:avLst>
          </a:prstGeom>
          <a:solidFill>
            <a:srgbClr val="F4F8F8"/>
          </a:solidFill>
          <a:ln w="12700">
            <a:solidFill>
              <a:srgbClr val="D9E3E7"/>
            </a:solidFill>
            <a:prstDash val="solid"/>
          </a:ln>
        </p:spPr>
      </p:sp>
      <p:sp>
        <p:nvSpPr>
          <p:cNvPr id="11" name="Shape 9"/>
          <p:cNvSpPr/>
          <p:nvPr/>
        </p:nvSpPr>
        <p:spPr>
          <a:xfrm>
            <a:off x="6281928" y="2057400"/>
            <a:ext cx="530352" cy="292608"/>
          </a:xfrm>
          <a:prstGeom prst="roundRect">
            <a:avLst>
              <a:gd name="adj" fmla="val 18750"/>
            </a:avLst>
          </a:prstGeom>
          <a:solidFill>
            <a:srgbClr val="F0B64A"/>
          </a:solidFill>
          <a:ln w="12700">
            <a:solidFill>
              <a:srgbClr val="F0B64A"/>
            </a:solidFill>
            <a:prstDash val="solid"/>
          </a:ln>
        </p:spPr>
      </p:sp>
      <p:sp>
        <p:nvSpPr>
          <p:cNvPr id="12" name="Text 10"/>
          <p:cNvSpPr/>
          <p:nvPr/>
        </p:nvSpPr>
        <p:spPr>
          <a:xfrm>
            <a:off x="6336792" y="2116836"/>
            <a:ext cx="420624" cy="118872"/>
          </a:xfrm>
          <a:prstGeom prst="rect">
            <a:avLst/>
          </a:prstGeom>
          <a:noFill/>
          <a:ln/>
        </p:spPr>
        <p:txBody>
          <a:bodyPr wrap="square" lIns="0" tIns="0" rIns="0" bIns="0" rtlCol="0" anchor="ctr"/>
          <a:lstStyle/>
          <a:p>
            <a:pPr algn="ctr" indent="0" marL="0">
              <a:buNone/>
            </a:pPr>
            <a:r>
              <a:rPr lang="en-US" sz="650" b="1" spc="70" kern="0" dirty="0">
                <a:solidFill>
                  <a:srgbClr val="FFFFFF"/>
                </a:solidFill>
                <a:latin typeface="Arial" pitchFamily="34" charset="0"/>
                <a:ea typeface="Arial" pitchFamily="34" charset="-122"/>
                <a:cs typeface="Arial" pitchFamily="34" charset="-120"/>
              </a:rPr>
              <a:t>02</a:t>
            </a:r>
            <a:endParaRPr lang="en-US" sz="650" dirty="0"/>
          </a:p>
        </p:txBody>
      </p:sp>
      <p:sp>
        <p:nvSpPr>
          <p:cNvPr id="13" name="Text 11"/>
          <p:cNvSpPr/>
          <p:nvPr/>
        </p:nvSpPr>
        <p:spPr>
          <a:xfrm>
            <a:off x="6300216" y="2514600"/>
            <a:ext cx="4754880" cy="512064"/>
          </a:xfrm>
          <a:prstGeom prst="rect">
            <a:avLst/>
          </a:prstGeom>
          <a:noFill/>
          <a:ln/>
        </p:spPr>
        <p:txBody>
          <a:bodyPr wrap="square" lIns="0" tIns="0" rIns="0" bIns="0" rtlCol="0" anchor="ctr"/>
          <a:lstStyle/>
          <a:p>
            <a:pPr indent="0" marL="0">
              <a:buNone/>
            </a:pPr>
            <a:r>
              <a:rPr lang="en-US" sz="1450" b="1" dirty="0">
                <a:solidFill>
                  <a:srgbClr val="071018"/>
                </a:solidFill>
                <a:latin typeface="Arial" pitchFamily="34" charset="0"/>
                <a:ea typeface="Arial" pitchFamily="34" charset="-122"/>
                <a:cs typeface="Arial" pitchFamily="34" charset="-120"/>
              </a:rPr>
              <a:t>Use correct mounting, restraint, travel and load-handling practices</a:t>
            </a:r>
            <a:endParaRPr lang="en-US" sz="1450" dirty="0"/>
          </a:p>
        </p:txBody>
      </p:sp>
      <p:sp>
        <p:nvSpPr>
          <p:cNvPr id="14" name="Shape 12"/>
          <p:cNvSpPr/>
          <p:nvPr/>
        </p:nvSpPr>
        <p:spPr>
          <a:xfrm>
            <a:off x="658368" y="3794760"/>
            <a:ext cx="5212080" cy="1417320"/>
          </a:xfrm>
          <a:prstGeom prst="roundRect">
            <a:avLst>
              <a:gd name="adj" fmla="val 3871"/>
            </a:avLst>
          </a:prstGeom>
          <a:solidFill>
            <a:srgbClr val="F7F8F9"/>
          </a:solidFill>
          <a:ln w="12700">
            <a:solidFill>
              <a:srgbClr val="D9E3E7"/>
            </a:solidFill>
            <a:prstDash val="solid"/>
          </a:ln>
        </p:spPr>
      </p:sp>
      <p:sp>
        <p:nvSpPr>
          <p:cNvPr id="15" name="Shape 13"/>
          <p:cNvSpPr/>
          <p:nvPr/>
        </p:nvSpPr>
        <p:spPr>
          <a:xfrm>
            <a:off x="859536" y="3977640"/>
            <a:ext cx="530352" cy="292608"/>
          </a:xfrm>
          <a:prstGeom prst="roundRect">
            <a:avLst>
              <a:gd name="adj" fmla="val 18750"/>
            </a:avLst>
          </a:prstGeom>
          <a:solidFill>
            <a:srgbClr val="0C8B83"/>
          </a:solidFill>
          <a:ln w="12700">
            <a:solidFill>
              <a:srgbClr val="0C8B83"/>
            </a:solidFill>
            <a:prstDash val="solid"/>
          </a:ln>
        </p:spPr>
      </p:sp>
      <p:sp>
        <p:nvSpPr>
          <p:cNvPr id="16" name="Text 14"/>
          <p:cNvSpPr/>
          <p:nvPr/>
        </p:nvSpPr>
        <p:spPr>
          <a:xfrm>
            <a:off x="914400" y="4037076"/>
            <a:ext cx="420624" cy="118872"/>
          </a:xfrm>
          <a:prstGeom prst="rect">
            <a:avLst/>
          </a:prstGeom>
          <a:noFill/>
          <a:ln/>
        </p:spPr>
        <p:txBody>
          <a:bodyPr wrap="square" lIns="0" tIns="0" rIns="0" bIns="0" rtlCol="0" anchor="ctr"/>
          <a:lstStyle/>
          <a:p>
            <a:pPr algn="ctr" indent="0" marL="0">
              <a:buNone/>
            </a:pPr>
            <a:r>
              <a:rPr lang="en-US" sz="650" b="1" spc="70" kern="0" dirty="0">
                <a:solidFill>
                  <a:srgbClr val="FFFFFF"/>
                </a:solidFill>
                <a:latin typeface="Arial" pitchFamily="34" charset="0"/>
                <a:ea typeface="Arial" pitchFamily="34" charset="-122"/>
                <a:cs typeface="Arial" pitchFamily="34" charset="-120"/>
              </a:rPr>
              <a:t>03</a:t>
            </a:r>
            <a:endParaRPr lang="en-US" sz="650" dirty="0"/>
          </a:p>
        </p:txBody>
      </p:sp>
      <p:sp>
        <p:nvSpPr>
          <p:cNvPr id="17" name="Text 15"/>
          <p:cNvSpPr/>
          <p:nvPr/>
        </p:nvSpPr>
        <p:spPr>
          <a:xfrm>
            <a:off x="877824" y="4434840"/>
            <a:ext cx="4754880" cy="512064"/>
          </a:xfrm>
          <a:prstGeom prst="rect">
            <a:avLst/>
          </a:prstGeom>
          <a:noFill/>
          <a:ln/>
        </p:spPr>
        <p:txBody>
          <a:bodyPr wrap="square" lIns="0" tIns="0" rIns="0" bIns="0" rtlCol="0" anchor="ctr"/>
          <a:lstStyle/>
          <a:p>
            <a:pPr indent="0" marL="0">
              <a:buNone/>
            </a:pPr>
            <a:r>
              <a:rPr lang="en-US" sz="1450" b="1" dirty="0">
                <a:solidFill>
                  <a:srgbClr val="071018"/>
                </a:solidFill>
                <a:latin typeface="Arial" pitchFamily="34" charset="0"/>
                <a:ea typeface="Arial" pitchFamily="34" charset="-122"/>
                <a:cs typeface="Arial" pitchFamily="34" charset="-120"/>
              </a:rPr>
              <a:t>Inspect the truck and respond to defects</a:t>
            </a:r>
            <a:endParaRPr lang="en-US" sz="1450" dirty="0"/>
          </a:p>
        </p:txBody>
      </p:sp>
      <p:sp>
        <p:nvSpPr>
          <p:cNvPr id="18" name="Shape 16"/>
          <p:cNvSpPr/>
          <p:nvPr/>
        </p:nvSpPr>
        <p:spPr>
          <a:xfrm>
            <a:off x="6080760" y="3794760"/>
            <a:ext cx="5212080" cy="1417320"/>
          </a:xfrm>
          <a:prstGeom prst="roundRect">
            <a:avLst>
              <a:gd name="adj" fmla="val 3871"/>
            </a:avLst>
          </a:prstGeom>
          <a:solidFill>
            <a:srgbClr val="F4F8F8"/>
          </a:solidFill>
          <a:ln w="12700">
            <a:solidFill>
              <a:srgbClr val="D9E3E7"/>
            </a:solidFill>
            <a:prstDash val="solid"/>
          </a:ln>
        </p:spPr>
      </p:sp>
      <p:sp>
        <p:nvSpPr>
          <p:cNvPr id="19" name="Shape 17"/>
          <p:cNvSpPr/>
          <p:nvPr/>
        </p:nvSpPr>
        <p:spPr>
          <a:xfrm>
            <a:off x="6281928" y="3977640"/>
            <a:ext cx="530352" cy="292608"/>
          </a:xfrm>
          <a:prstGeom prst="roundRect">
            <a:avLst>
              <a:gd name="adj" fmla="val 18750"/>
            </a:avLst>
          </a:prstGeom>
          <a:solidFill>
            <a:srgbClr val="F0B64A"/>
          </a:solidFill>
          <a:ln w="12700">
            <a:solidFill>
              <a:srgbClr val="F0B64A"/>
            </a:solidFill>
            <a:prstDash val="solid"/>
          </a:ln>
        </p:spPr>
      </p:sp>
      <p:sp>
        <p:nvSpPr>
          <p:cNvPr id="20" name="Text 18"/>
          <p:cNvSpPr/>
          <p:nvPr/>
        </p:nvSpPr>
        <p:spPr>
          <a:xfrm>
            <a:off x="6336792" y="4037076"/>
            <a:ext cx="420624" cy="118872"/>
          </a:xfrm>
          <a:prstGeom prst="rect">
            <a:avLst/>
          </a:prstGeom>
          <a:noFill/>
          <a:ln/>
        </p:spPr>
        <p:txBody>
          <a:bodyPr wrap="square" lIns="0" tIns="0" rIns="0" bIns="0" rtlCol="0" anchor="ctr"/>
          <a:lstStyle/>
          <a:p>
            <a:pPr algn="ctr" indent="0" marL="0">
              <a:buNone/>
            </a:pPr>
            <a:r>
              <a:rPr lang="en-US" sz="650" b="1" spc="70" kern="0" dirty="0">
                <a:solidFill>
                  <a:srgbClr val="FFFFFF"/>
                </a:solidFill>
                <a:latin typeface="Arial" pitchFamily="34" charset="0"/>
                <a:ea typeface="Arial" pitchFamily="34" charset="-122"/>
                <a:cs typeface="Arial" pitchFamily="34" charset="-120"/>
              </a:rPr>
              <a:t>04</a:t>
            </a:r>
            <a:endParaRPr lang="en-US" sz="650" dirty="0"/>
          </a:p>
        </p:txBody>
      </p:sp>
      <p:sp>
        <p:nvSpPr>
          <p:cNvPr id="21" name="Text 19"/>
          <p:cNvSpPr/>
          <p:nvPr/>
        </p:nvSpPr>
        <p:spPr>
          <a:xfrm>
            <a:off x="6300216" y="4434840"/>
            <a:ext cx="4754880" cy="512064"/>
          </a:xfrm>
          <a:prstGeom prst="rect">
            <a:avLst/>
          </a:prstGeom>
          <a:noFill/>
          <a:ln/>
        </p:spPr>
        <p:txBody>
          <a:bodyPr wrap="square" lIns="0" tIns="0" rIns="0" bIns="0" rtlCol="0" anchor="ctr"/>
          <a:lstStyle/>
          <a:p>
            <a:pPr indent="0" marL="0">
              <a:buNone/>
            </a:pPr>
            <a:r>
              <a:rPr lang="en-US" sz="1450" b="1" dirty="0">
                <a:solidFill>
                  <a:srgbClr val="071018"/>
                </a:solidFill>
                <a:latin typeface="Arial" pitchFamily="34" charset="0"/>
                <a:ea typeface="Arial" pitchFamily="34" charset="-122"/>
                <a:cs typeface="Arial" pitchFamily="34" charset="-120"/>
              </a:rPr>
              <a:t>Demonstrate safe turning, stacking, parking and dock approach</a:t>
            </a:r>
            <a:endParaRPr lang="en-US" sz="1450" dirty="0"/>
          </a:p>
        </p:txBody>
      </p:sp>
      <p:sp>
        <p:nvSpPr>
          <p:cNvPr id="23" name="Text 20"/>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4" name="Text 21"/>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3 / 17</a:t>
            </a:r>
            <a:endParaRPr lang="en-US" sz="6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1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Counterbalance geometry</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Start with what the employee is exposed to.</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The counterweight balances the load across the front axle pivot.</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Turning, speed, slopes, load height and off-center loads can move the combined center of gravity outside the stability area.</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Rear steering creates tail swing.</a:t>
            </a:r>
            <a:endParaRPr lang="en-US" sz="1420" dirty="0"/>
          </a:p>
        </p:txBody>
      </p:sp>
      <p:sp>
        <p:nvSpPr>
          <p:cNvPr id="12" name="Shape 1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3" name="Text 1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0C8B83"/>
                </a:solidFill>
                <a:latin typeface="Arial" pitchFamily="34" charset="0"/>
                <a:ea typeface="Arial" pitchFamily="34" charset="-122"/>
                <a:cs typeface="Arial" pitchFamily="34" charset="-120"/>
              </a:rPr>
              <a:t>FIELD DECISION</a:t>
            </a:r>
            <a:endParaRPr lang="en-US" sz="700" dirty="0"/>
          </a:p>
        </p:txBody>
      </p:sp>
      <p:sp>
        <p:nvSpPr>
          <p:cNvPr id="14" name="Text 1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01</a:t>
            </a:r>
            <a:endParaRPr lang="en-US" sz="700" dirty="0"/>
          </a:p>
        </p:txBody>
      </p:sp>
      <p:sp>
        <p:nvSpPr>
          <p:cNvPr id="15" name="Text 1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Where could this fail?</a:t>
            </a:r>
            <a:endParaRPr lang="en-US" sz="1070" dirty="0"/>
          </a:p>
        </p:txBody>
      </p:sp>
      <p:sp>
        <p:nvSpPr>
          <p:cNvPr id="16" name="Text 1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02</a:t>
            </a:r>
            <a:endParaRPr lang="en-US" sz="700" dirty="0"/>
          </a:p>
        </p:txBody>
      </p:sp>
      <p:sp>
        <p:nvSpPr>
          <p:cNvPr id="17" name="Text 1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do we use?</a:t>
            </a:r>
            <a:endParaRPr lang="en-US" sz="1070" dirty="0"/>
          </a:p>
        </p:txBody>
      </p:sp>
      <p:sp>
        <p:nvSpPr>
          <p:cNvPr id="18" name="Text 1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03</a:t>
            </a:r>
            <a:endParaRPr lang="en-US" sz="700" dirty="0"/>
          </a:p>
        </p:txBody>
      </p:sp>
      <p:sp>
        <p:nvSpPr>
          <p:cNvPr id="19" name="Text 1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makes us stop?</a:t>
            </a:r>
            <a:endParaRPr lang="en-US" sz="107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4 / 17</a:t>
            </a:r>
            <a:endParaRPr lang="en-US" sz="6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2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Mounting and operator restraint</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Use three points of contact where applicable.</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Use the operator restraint/seat belt provided by the manufacturer.</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Keep body parts inside the operator compartment and never jump from a tipping sit-down truck.</a:t>
            </a:r>
            <a:endParaRPr lang="en-US" sz="1420" dirty="0"/>
          </a:p>
        </p:txBody>
      </p:sp>
      <p:sp>
        <p:nvSpPr>
          <p:cNvPr id="12" name="Shape 1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3" name="Text 1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F0B64A"/>
                </a:solidFill>
                <a:latin typeface="Arial" pitchFamily="34" charset="0"/>
                <a:ea typeface="Arial" pitchFamily="34" charset="-122"/>
                <a:cs typeface="Arial" pitchFamily="34" charset="-120"/>
              </a:rPr>
              <a:t>FIELD DECISION</a:t>
            </a:r>
            <a:endParaRPr lang="en-US" sz="700" dirty="0"/>
          </a:p>
        </p:txBody>
      </p:sp>
      <p:sp>
        <p:nvSpPr>
          <p:cNvPr id="14" name="Text 1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01</a:t>
            </a:r>
            <a:endParaRPr lang="en-US" sz="700" dirty="0"/>
          </a:p>
        </p:txBody>
      </p:sp>
      <p:sp>
        <p:nvSpPr>
          <p:cNvPr id="15" name="Text 1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changes the risk?</a:t>
            </a:r>
            <a:endParaRPr lang="en-US" sz="1070" dirty="0"/>
          </a:p>
        </p:txBody>
      </p:sp>
      <p:sp>
        <p:nvSpPr>
          <p:cNvPr id="16" name="Text 1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17" name="Text 1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must the employee do?</a:t>
            </a:r>
            <a:endParaRPr lang="en-US" sz="1070" dirty="0"/>
          </a:p>
        </p:txBody>
      </p:sp>
      <p:sp>
        <p:nvSpPr>
          <p:cNvPr id="18" name="Text 1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03</a:t>
            </a:r>
            <a:endParaRPr lang="en-US" sz="700" dirty="0"/>
          </a:p>
        </p:txBody>
      </p:sp>
      <p:sp>
        <p:nvSpPr>
          <p:cNvPr id="19" name="Text 1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Who needs to know?</a:t>
            </a:r>
            <a:endParaRPr lang="en-US" sz="107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5 / 17</a:t>
            </a:r>
            <a:endParaRPr lang="en-US" sz="6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3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Travel position and steering</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Carry the load low and tilted only enough for stability.</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Turn smoothly and slow before corners.</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Watch rear swing near racks, people, columns and doorways.</a:t>
            </a:r>
            <a:endParaRPr lang="en-US" sz="1420" dirty="0"/>
          </a:p>
        </p:txBody>
      </p:sp>
      <p:sp>
        <p:nvSpPr>
          <p:cNvPr id="12" name="Shape 1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3" name="Text 1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0C8B83"/>
                </a:solidFill>
                <a:latin typeface="Arial" pitchFamily="34" charset="0"/>
                <a:ea typeface="Arial" pitchFamily="34" charset="-122"/>
                <a:cs typeface="Arial" pitchFamily="34" charset="-120"/>
              </a:rPr>
              <a:t>FIELD DECISION</a:t>
            </a:r>
            <a:endParaRPr lang="en-US" sz="700" dirty="0"/>
          </a:p>
        </p:txBody>
      </p:sp>
      <p:sp>
        <p:nvSpPr>
          <p:cNvPr id="14" name="Text 1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01</a:t>
            </a:r>
            <a:endParaRPr lang="en-US" sz="700" dirty="0"/>
          </a:p>
        </p:txBody>
      </p:sp>
      <p:sp>
        <p:nvSpPr>
          <p:cNvPr id="15" name="Text 1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Where could this fail?</a:t>
            </a:r>
            <a:endParaRPr lang="en-US" sz="1070" dirty="0"/>
          </a:p>
        </p:txBody>
      </p:sp>
      <p:sp>
        <p:nvSpPr>
          <p:cNvPr id="16" name="Text 1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02</a:t>
            </a:r>
            <a:endParaRPr lang="en-US" sz="700" dirty="0"/>
          </a:p>
        </p:txBody>
      </p:sp>
      <p:sp>
        <p:nvSpPr>
          <p:cNvPr id="17" name="Text 1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do we use?</a:t>
            </a:r>
            <a:endParaRPr lang="en-US" sz="1070" dirty="0"/>
          </a:p>
        </p:txBody>
      </p:sp>
      <p:sp>
        <p:nvSpPr>
          <p:cNvPr id="18" name="Text 1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03</a:t>
            </a:r>
            <a:endParaRPr lang="en-US" sz="700" dirty="0"/>
          </a:p>
        </p:txBody>
      </p:sp>
      <p:sp>
        <p:nvSpPr>
          <p:cNvPr id="19" name="Text 1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makes us stop?</a:t>
            </a:r>
            <a:endParaRPr lang="en-US" sz="107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6 / 17</a:t>
            </a:r>
            <a:endParaRPr lang="en-US" sz="6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4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Load pickup and placement</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Square to the load, level forks, enter fully and center the load.</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Check load stability and capacity before lifting.</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Raise only when stopped and positioned for stacking.</a:t>
            </a:r>
            <a:endParaRPr lang="en-US" sz="1420" dirty="0"/>
          </a:p>
        </p:txBody>
      </p:sp>
      <p:sp>
        <p:nvSpPr>
          <p:cNvPr id="12" name="Shape 1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3" name="Text 1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F0B64A"/>
                </a:solidFill>
                <a:latin typeface="Arial" pitchFamily="34" charset="0"/>
                <a:ea typeface="Arial" pitchFamily="34" charset="-122"/>
                <a:cs typeface="Arial" pitchFamily="34" charset="-120"/>
              </a:rPr>
              <a:t>FIELD DECISION</a:t>
            </a:r>
            <a:endParaRPr lang="en-US" sz="700" dirty="0"/>
          </a:p>
        </p:txBody>
      </p:sp>
      <p:sp>
        <p:nvSpPr>
          <p:cNvPr id="14" name="Text 1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01</a:t>
            </a:r>
            <a:endParaRPr lang="en-US" sz="700" dirty="0"/>
          </a:p>
        </p:txBody>
      </p:sp>
      <p:sp>
        <p:nvSpPr>
          <p:cNvPr id="15" name="Text 1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changes the risk?</a:t>
            </a:r>
            <a:endParaRPr lang="en-US" sz="1070" dirty="0"/>
          </a:p>
        </p:txBody>
      </p:sp>
      <p:sp>
        <p:nvSpPr>
          <p:cNvPr id="16" name="Text 1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17" name="Text 1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must the employee do?</a:t>
            </a:r>
            <a:endParaRPr lang="en-US" sz="1070" dirty="0"/>
          </a:p>
        </p:txBody>
      </p:sp>
      <p:sp>
        <p:nvSpPr>
          <p:cNvPr id="18" name="Text 1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03</a:t>
            </a:r>
            <a:endParaRPr lang="en-US" sz="700" dirty="0"/>
          </a:p>
        </p:txBody>
      </p:sp>
      <p:sp>
        <p:nvSpPr>
          <p:cNvPr id="19" name="Text 1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Who needs to know?</a:t>
            </a:r>
            <a:endParaRPr lang="en-US" sz="107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7 / 17</a:t>
            </a:r>
            <a:endParaRPr lang="en-US" sz="6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5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Ramps, docks and trailers</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Follow site rules for direction of travel on grades with loads.</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Keep clear of dock edges and verify dock plates and trailer restraint.</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Account for wet surfaces, debris and limited clearances.</a:t>
            </a:r>
            <a:endParaRPr lang="en-US" sz="1420" dirty="0"/>
          </a:p>
        </p:txBody>
      </p:sp>
      <p:sp>
        <p:nvSpPr>
          <p:cNvPr id="12" name="Shape 1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3" name="Text 1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0C8B83"/>
                </a:solidFill>
                <a:latin typeface="Arial" pitchFamily="34" charset="0"/>
                <a:ea typeface="Arial" pitchFamily="34" charset="-122"/>
                <a:cs typeface="Arial" pitchFamily="34" charset="-120"/>
              </a:rPr>
              <a:t>FIELD DECISION</a:t>
            </a:r>
            <a:endParaRPr lang="en-US" sz="700" dirty="0"/>
          </a:p>
        </p:txBody>
      </p:sp>
      <p:sp>
        <p:nvSpPr>
          <p:cNvPr id="14" name="Text 1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01</a:t>
            </a:r>
            <a:endParaRPr lang="en-US" sz="700" dirty="0"/>
          </a:p>
        </p:txBody>
      </p:sp>
      <p:sp>
        <p:nvSpPr>
          <p:cNvPr id="15" name="Text 1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Where could this fail?</a:t>
            </a:r>
            <a:endParaRPr lang="en-US" sz="1070" dirty="0"/>
          </a:p>
        </p:txBody>
      </p:sp>
      <p:sp>
        <p:nvSpPr>
          <p:cNvPr id="16" name="Text 1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02</a:t>
            </a:r>
            <a:endParaRPr lang="en-US" sz="700" dirty="0"/>
          </a:p>
        </p:txBody>
      </p:sp>
      <p:sp>
        <p:nvSpPr>
          <p:cNvPr id="17" name="Text 1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do we use?</a:t>
            </a:r>
            <a:endParaRPr lang="en-US" sz="1070" dirty="0"/>
          </a:p>
        </p:txBody>
      </p:sp>
      <p:sp>
        <p:nvSpPr>
          <p:cNvPr id="18" name="Text 1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03</a:t>
            </a:r>
            <a:endParaRPr lang="en-US" sz="700" dirty="0"/>
          </a:p>
        </p:txBody>
      </p:sp>
      <p:sp>
        <p:nvSpPr>
          <p:cNvPr id="19" name="Text 1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makes us stop?</a:t>
            </a:r>
            <a:endParaRPr lang="en-US" sz="107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8 / 17</a:t>
            </a:r>
            <a:endParaRPr lang="en-US" sz="6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6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Shutdown and parking</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Lower forks fully, neutralize controls, set brake and shut off power when unattended.</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Park only in approved areas without blocking exits, aisles or emergency equipment.</a:t>
            </a:r>
            <a:endParaRPr lang="en-US" sz="1420" dirty="0"/>
          </a:p>
        </p:txBody>
      </p:sp>
      <p:sp>
        <p:nvSpPr>
          <p:cNvPr id="10" name="Shape 8"/>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1" name="Text 9"/>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F0B64A"/>
                </a:solidFill>
                <a:latin typeface="Arial" pitchFamily="34" charset="0"/>
                <a:ea typeface="Arial" pitchFamily="34" charset="-122"/>
                <a:cs typeface="Arial" pitchFamily="34" charset="-120"/>
              </a:rPr>
              <a:t>FIELD DECISION</a:t>
            </a:r>
            <a:endParaRPr lang="en-US" sz="700" dirty="0"/>
          </a:p>
        </p:txBody>
      </p:sp>
      <p:sp>
        <p:nvSpPr>
          <p:cNvPr id="12" name="Text 10"/>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01</a:t>
            </a:r>
            <a:endParaRPr lang="en-US" sz="700" dirty="0"/>
          </a:p>
        </p:txBody>
      </p:sp>
      <p:sp>
        <p:nvSpPr>
          <p:cNvPr id="13" name="Text 11"/>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changes the risk?</a:t>
            </a:r>
            <a:endParaRPr lang="en-US" sz="1070" dirty="0"/>
          </a:p>
        </p:txBody>
      </p:sp>
      <p:sp>
        <p:nvSpPr>
          <p:cNvPr id="14" name="Text 12"/>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15" name="Text 13"/>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must the employee do?</a:t>
            </a:r>
            <a:endParaRPr lang="en-US" sz="1070" dirty="0"/>
          </a:p>
        </p:txBody>
      </p:sp>
      <p:sp>
        <p:nvSpPr>
          <p:cNvPr id="16" name="Text 14"/>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03</a:t>
            </a:r>
            <a:endParaRPr lang="en-US" sz="700" dirty="0"/>
          </a:p>
        </p:txBody>
      </p:sp>
      <p:sp>
        <p:nvSpPr>
          <p:cNvPr id="17" name="Text 15"/>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Who needs to know?</a:t>
            </a:r>
            <a:endParaRPr lang="en-US" sz="1070" dirty="0"/>
          </a:p>
        </p:txBody>
      </p:sp>
      <p:sp>
        <p:nvSpPr>
          <p:cNvPr id="19" name="Text 16"/>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0" name="Text 17"/>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9 / 17</a:t>
            </a:r>
            <a:endParaRPr lang="en-US" sz="6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71018"/>
        </a:solidFill>
      </p:bgPr>
    </p:bg>
    <p:spTree>
      <p:nvGrpSpPr>
        <p:cNvPr id="1" name=""/>
        <p:cNvGrpSpPr/>
        <p:nvPr/>
      </p:nvGrpSpPr>
      <p:grpSpPr>
        <a:xfrm>
          <a:off x="0" y="0"/>
          <a:ext cx="0" cy="0"/>
          <a:chOff x="0" y="0"/>
          <a:chExt cx="0" cy="0"/>
        </a:xfrm>
      </p:grpSpPr>
      <p:sp>
        <p:nvSpPr>
          <p:cNvPr id="2" name="Text 0"/>
          <p:cNvSpPr/>
          <p:nvPr/>
        </p:nvSpPr>
        <p:spPr>
          <a:xfrm>
            <a:off x="621792" y="493776"/>
            <a:ext cx="5120640" cy="201168"/>
          </a:xfrm>
          <a:prstGeom prst="rect">
            <a:avLst/>
          </a:prstGeom>
          <a:noFill/>
          <a:ln/>
        </p:spPr>
        <p:txBody>
          <a:bodyPr wrap="square" lIns="0" tIns="0" rIns="0" bIns="0" rtlCol="0" anchor="ctr"/>
          <a:lstStyle/>
          <a:p>
            <a:pPr indent="0" marL="0">
              <a:buNone/>
            </a:pPr>
            <a:r>
              <a:rPr lang="en-US" sz="800" b="1" spc="140" kern="0" dirty="0">
                <a:solidFill>
                  <a:srgbClr val="7FE1D9"/>
                </a:solidFill>
                <a:latin typeface="Arial" pitchFamily="34" charset="0"/>
                <a:ea typeface="Arial" pitchFamily="34" charset="-122"/>
                <a:cs typeface="Arial" pitchFamily="34" charset="-120"/>
              </a:rPr>
              <a:t>STOP-WORK / RED-FLAG CONDITIONS</a:t>
            </a:r>
            <a:endParaRPr lang="en-US" sz="800" dirty="0"/>
          </a:p>
        </p:txBody>
      </p:sp>
      <p:sp>
        <p:nvSpPr>
          <p:cNvPr id="3" name="Text 1"/>
          <p:cNvSpPr/>
          <p:nvPr/>
        </p:nvSpPr>
        <p:spPr>
          <a:xfrm>
            <a:off x="621792" y="987552"/>
            <a:ext cx="9966960" cy="676656"/>
          </a:xfrm>
          <a:prstGeom prst="rect">
            <a:avLst/>
          </a:prstGeom>
          <a:noFill/>
          <a:ln/>
        </p:spPr>
        <p:txBody>
          <a:bodyPr wrap="square" lIns="0" tIns="0" rIns="0" bIns="0" rtlCol="0" anchor="ctr"/>
          <a:lstStyle/>
          <a:p>
            <a:pPr indent="0" marL="0">
              <a:buNone/>
            </a:pPr>
            <a:r>
              <a:rPr lang="en-US" sz="3000" b="1" dirty="0">
                <a:solidFill>
                  <a:srgbClr val="FFFFFF"/>
                </a:solidFill>
                <a:latin typeface="Arial" pitchFamily="34" charset="0"/>
                <a:ea typeface="Arial" pitchFamily="34" charset="-122"/>
                <a:cs typeface="Arial" pitchFamily="34" charset="-120"/>
              </a:rPr>
              <a:t>These are the moments to slow down and regain control.</a:t>
            </a:r>
            <a:endParaRPr lang="en-US" sz="3000" dirty="0"/>
          </a:p>
        </p:txBody>
      </p:sp>
      <p:sp>
        <p:nvSpPr>
          <p:cNvPr id="4" name="Shape 2"/>
          <p:cNvSpPr/>
          <p:nvPr/>
        </p:nvSpPr>
        <p:spPr>
          <a:xfrm>
            <a:off x="658368" y="2057400"/>
            <a:ext cx="5340096" cy="1463040"/>
          </a:xfrm>
          <a:prstGeom prst="roundRect">
            <a:avLst>
              <a:gd name="adj" fmla="val 3750"/>
            </a:avLst>
          </a:prstGeom>
          <a:solidFill>
            <a:srgbClr val="0E1D27"/>
          </a:solidFill>
          <a:ln w="17780">
            <a:solidFill>
              <a:srgbClr val="D84F4F"/>
            </a:solidFill>
            <a:prstDash val="solid"/>
          </a:ln>
        </p:spPr>
      </p:sp>
      <p:sp>
        <p:nvSpPr>
          <p:cNvPr id="5" name="Text 3"/>
          <p:cNvSpPr/>
          <p:nvPr/>
        </p:nvSpPr>
        <p:spPr>
          <a:xfrm>
            <a:off x="914400" y="2276856"/>
            <a:ext cx="365760" cy="182880"/>
          </a:xfrm>
          <a:prstGeom prst="rect">
            <a:avLst/>
          </a:prstGeom>
          <a:noFill/>
          <a:ln/>
        </p:spPr>
        <p:txBody>
          <a:bodyPr wrap="square" lIns="0" tIns="0" rIns="0" bIns="0" rtlCol="0" anchor="ctr"/>
          <a:lstStyle/>
          <a:p>
            <a:pPr indent="0" marL="0">
              <a:buNone/>
            </a:pPr>
            <a:r>
              <a:rPr lang="en-US" sz="800" b="1" dirty="0">
                <a:solidFill>
                  <a:srgbClr val="D84F4F"/>
                </a:solidFill>
                <a:latin typeface="Arial" pitchFamily="34" charset="0"/>
                <a:ea typeface="Arial" pitchFamily="34" charset="-122"/>
                <a:cs typeface="Arial" pitchFamily="34" charset="-120"/>
              </a:rPr>
              <a:t>01</a:t>
            </a:r>
            <a:endParaRPr lang="en-US" sz="800" dirty="0"/>
          </a:p>
        </p:txBody>
      </p:sp>
      <p:sp>
        <p:nvSpPr>
          <p:cNvPr id="6" name="Text 4"/>
          <p:cNvSpPr/>
          <p:nvPr/>
        </p:nvSpPr>
        <p:spPr>
          <a:xfrm>
            <a:off x="1408176" y="2286000"/>
            <a:ext cx="4251960" cy="786384"/>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Seat belt/restraint is damaged or bypassed</a:t>
            </a:r>
            <a:endParaRPr lang="en-US" sz="1500" dirty="0"/>
          </a:p>
        </p:txBody>
      </p:sp>
      <p:sp>
        <p:nvSpPr>
          <p:cNvPr id="7" name="Shape 5"/>
          <p:cNvSpPr/>
          <p:nvPr/>
        </p:nvSpPr>
        <p:spPr>
          <a:xfrm>
            <a:off x="6172200" y="2057400"/>
            <a:ext cx="5340096" cy="1463040"/>
          </a:xfrm>
          <a:prstGeom prst="roundRect">
            <a:avLst>
              <a:gd name="adj" fmla="val 3750"/>
            </a:avLst>
          </a:prstGeom>
          <a:solidFill>
            <a:srgbClr val="0E1D27"/>
          </a:solidFill>
          <a:ln w="17780">
            <a:solidFill>
              <a:srgbClr val="F0B64A"/>
            </a:solidFill>
            <a:prstDash val="solid"/>
          </a:ln>
        </p:spPr>
      </p:sp>
      <p:sp>
        <p:nvSpPr>
          <p:cNvPr id="8" name="Text 6"/>
          <p:cNvSpPr/>
          <p:nvPr/>
        </p:nvSpPr>
        <p:spPr>
          <a:xfrm>
            <a:off x="6428232" y="2276856"/>
            <a:ext cx="365760" cy="182880"/>
          </a:xfrm>
          <a:prstGeom prst="rect">
            <a:avLst/>
          </a:prstGeom>
          <a:noFill/>
          <a:ln/>
        </p:spPr>
        <p:txBody>
          <a:bodyPr wrap="square" lIns="0" tIns="0" rIns="0" bIns="0" rtlCol="0" anchor="ctr"/>
          <a:lstStyle/>
          <a:p>
            <a:pPr indent="0" marL="0">
              <a:buNone/>
            </a:pPr>
            <a:r>
              <a:rPr lang="en-US" sz="800" b="1" dirty="0">
                <a:solidFill>
                  <a:srgbClr val="F0B64A"/>
                </a:solidFill>
                <a:latin typeface="Arial" pitchFamily="34" charset="0"/>
                <a:ea typeface="Arial" pitchFamily="34" charset="-122"/>
                <a:cs typeface="Arial" pitchFamily="34" charset="-120"/>
              </a:rPr>
              <a:t>02</a:t>
            </a:r>
            <a:endParaRPr lang="en-US" sz="800" dirty="0"/>
          </a:p>
        </p:txBody>
      </p:sp>
      <p:sp>
        <p:nvSpPr>
          <p:cNvPr id="9" name="Text 7"/>
          <p:cNvSpPr/>
          <p:nvPr/>
        </p:nvSpPr>
        <p:spPr>
          <a:xfrm>
            <a:off x="6922008" y="2286000"/>
            <a:ext cx="4251960" cy="786384"/>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Turning fast with a raised load</a:t>
            </a:r>
            <a:endParaRPr lang="en-US" sz="1500" dirty="0"/>
          </a:p>
        </p:txBody>
      </p:sp>
      <p:sp>
        <p:nvSpPr>
          <p:cNvPr id="10" name="Shape 8"/>
          <p:cNvSpPr/>
          <p:nvPr/>
        </p:nvSpPr>
        <p:spPr>
          <a:xfrm>
            <a:off x="658368" y="3959352"/>
            <a:ext cx="5340096" cy="1463040"/>
          </a:xfrm>
          <a:prstGeom prst="roundRect">
            <a:avLst>
              <a:gd name="adj" fmla="val 3750"/>
            </a:avLst>
          </a:prstGeom>
          <a:solidFill>
            <a:srgbClr val="0E1D27"/>
          </a:solidFill>
          <a:ln w="17780">
            <a:solidFill>
              <a:srgbClr val="D84F4F"/>
            </a:solidFill>
            <a:prstDash val="solid"/>
          </a:ln>
        </p:spPr>
      </p:sp>
      <p:sp>
        <p:nvSpPr>
          <p:cNvPr id="11" name="Text 9"/>
          <p:cNvSpPr/>
          <p:nvPr/>
        </p:nvSpPr>
        <p:spPr>
          <a:xfrm>
            <a:off x="914400" y="4178808"/>
            <a:ext cx="365760" cy="182880"/>
          </a:xfrm>
          <a:prstGeom prst="rect">
            <a:avLst/>
          </a:prstGeom>
          <a:noFill/>
          <a:ln/>
        </p:spPr>
        <p:txBody>
          <a:bodyPr wrap="square" lIns="0" tIns="0" rIns="0" bIns="0" rtlCol="0" anchor="ctr"/>
          <a:lstStyle/>
          <a:p>
            <a:pPr indent="0" marL="0">
              <a:buNone/>
            </a:pPr>
            <a:r>
              <a:rPr lang="en-US" sz="800" b="1" dirty="0">
                <a:solidFill>
                  <a:srgbClr val="D84F4F"/>
                </a:solidFill>
                <a:latin typeface="Arial" pitchFamily="34" charset="0"/>
                <a:ea typeface="Arial" pitchFamily="34" charset="-122"/>
                <a:cs typeface="Arial" pitchFamily="34" charset="-120"/>
              </a:rPr>
              <a:t>03</a:t>
            </a:r>
            <a:endParaRPr lang="en-US" sz="800" dirty="0"/>
          </a:p>
        </p:txBody>
      </p:sp>
      <p:sp>
        <p:nvSpPr>
          <p:cNvPr id="12" name="Text 10"/>
          <p:cNvSpPr/>
          <p:nvPr/>
        </p:nvSpPr>
        <p:spPr>
          <a:xfrm>
            <a:off x="1408176" y="4187952"/>
            <a:ext cx="4251960" cy="786384"/>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Operating close to rack uprights without accounting for tail swing</a:t>
            </a:r>
            <a:endParaRPr lang="en-US" sz="1500" dirty="0"/>
          </a:p>
        </p:txBody>
      </p:sp>
      <p:sp>
        <p:nvSpPr>
          <p:cNvPr id="13" name="Shape 11"/>
          <p:cNvSpPr/>
          <p:nvPr/>
        </p:nvSpPr>
        <p:spPr>
          <a:xfrm>
            <a:off x="6172200" y="3959352"/>
            <a:ext cx="5340096" cy="1463040"/>
          </a:xfrm>
          <a:prstGeom prst="roundRect">
            <a:avLst>
              <a:gd name="adj" fmla="val 3750"/>
            </a:avLst>
          </a:prstGeom>
          <a:solidFill>
            <a:srgbClr val="0E1D27"/>
          </a:solidFill>
          <a:ln w="17780">
            <a:solidFill>
              <a:srgbClr val="F0B64A"/>
            </a:solidFill>
            <a:prstDash val="solid"/>
          </a:ln>
        </p:spPr>
      </p:sp>
      <p:sp>
        <p:nvSpPr>
          <p:cNvPr id="14" name="Text 12"/>
          <p:cNvSpPr/>
          <p:nvPr/>
        </p:nvSpPr>
        <p:spPr>
          <a:xfrm>
            <a:off x="6428232" y="4178808"/>
            <a:ext cx="365760" cy="182880"/>
          </a:xfrm>
          <a:prstGeom prst="rect">
            <a:avLst/>
          </a:prstGeom>
          <a:noFill/>
          <a:ln/>
        </p:spPr>
        <p:txBody>
          <a:bodyPr wrap="square" lIns="0" tIns="0" rIns="0" bIns="0" rtlCol="0" anchor="ctr"/>
          <a:lstStyle/>
          <a:p>
            <a:pPr indent="0" marL="0">
              <a:buNone/>
            </a:pPr>
            <a:r>
              <a:rPr lang="en-US" sz="800" b="1" dirty="0">
                <a:solidFill>
                  <a:srgbClr val="F0B64A"/>
                </a:solidFill>
                <a:latin typeface="Arial" pitchFamily="34" charset="0"/>
                <a:ea typeface="Arial" pitchFamily="34" charset="-122"/>
                <a:cs typeface="Arial" pitchFamily="34" charset="-120"/>
              </a:rPr>
              <a:t>04</a:t>
            </a:r>
            <a:endParaRPr lang="en-US" sz="800" dirty="0"/>
          </a:p>
        </p:txBody>
      </p:sp>
      <p:sp>
        <p:nvSpPr>
          <p:cNvPr id="15" name="Text 13"/>
          <p:cNvSpPr/>
          <p:nvPr/>
        </p:nvSpPr>
        <p:spPr>
          <a:xfrm>
            <a:off x="6922008" y="4187952"/>
            <a:ext cx="4251960" cy="786384"/>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Entering a trailer without confirmed restraint/chocks and floor condition</a:t>
            </a:r>
            <a:endParaRPr lang="en-US" sz="1500" dirty="0"/>
          </a:p>
        </p:txBody>
      </p:sp>
      <p:sp>
        <p:nvSpPr>
          <p:cNvPr id="17" name="Text 1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18" name="Text 1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10 / 17</a:t>
            </a:r>
            <a:endParaRPr lang="en-US" sz="6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SCENARIO DISCUSSION</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What would you do next?</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Give the group 30-60 seconds before revealing the recommended response.</a:t>
            </a:r>
            <a:endParaRPr lang="en-US" sz="1150" dirty="0"/>
          </a:p>
        </p:txBody>
      </p:sp>
      <p:sp>
        <p:nvSpPr>
          <p:cNvPr id="6" name="Shape 4"/>
          <p:cNvSpPr/>
          <p:nvPr/>
        </p:nvSpPr>
        <p:spPr>
          <a:xfrm>
            <a:off x="658368" y="1828800"/>
            <a:ext cx="7040880" cy="2423160"/>
          </a:xfrm>
          <a:prstGeom prst="roundRect">
            <a:avLst>
              <a:gd name="adj" fmla="val 2642"/>
            </a:avLst>
          </a:prstGeom>
          <a:solidFill>
            <a:srgbClr val="F2F6F7"/>
          </a:solidFill>
          <a:ln w="12700">
            <a:solidFill>
              <a:srgbClr val="D9E3E7"/>
            </a:solidFill>
            <a:prstDash val="solid"/>
          </a:ln>
        </p:spPr>
      </p:sp>
      <p:sp>
        <p:nvSpPr>
          <p:cNvPr id="7" name="Text 5"/>
          <p:cNvSpPr/>
          <p:nvPr/>
        </p:nvSpPr>
        <p:spPr>
          <a:xfrm>
            <a:off x="987552" y="2240280"/>
            <a:ext cx="6355080" cy="1417320"/>
          </a:xfrm>
          <a:prstGeom prst="rect">
            <a:avLst/>
          </a:prstGeom>
          <a:noFill/>
          <a:ln/>
        </p:spPr>
        <p:txBody>
          <a:bodyPr wrap="square" lIns="0" tIns="0" rIns="0" bIns="0" rtlCol="0" anchor="ctr"/>
          <a:lstStyle/>
          <a:p>
            <a:pPr indent="0" marL="0">
              <a:buNone/>
            </a:pPr>
            <a:r>
              <a:rPr lang="en-US" sz="1800" b="1" dirty="0">
                <a:solidFill>
                  <a:srgbClr val="071018"/>
                </a:solidFill>
                <a:latin typeface="Arial" pitchFamily="34" charset="0"/>
                <a:ea typeface="Arial" pitchFamily="34" charset="-122"/>
                <a:cs typeface="Arial" pitchFamily="34" charset="-120"/>
              </a:rPr>
              <a:t>A sit-down forklift begins to tip sideways during a turn. What should the seated operator do?</a:t>
            </a:r>
            <a:endParaRPr lang="en-US" sz="1800" dirty="0"/>
          </a:p>
        </p:txBody>
      </p:sp>
      <p:sp>
        <p:nvSpPr>
          <p:cNvPr id="8" name="Shape 6"/>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9" name="Text 7"/>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F0B64A"/>
                </a:solidFill>
                <a:latin typeface="Arial" pitchFamily="34" charset="0"/>
                <a:ea typeface="Arial" pitchFamily="34" charset="-122"/>
                <a:cs typeface="Arial" pitchFamily="34" charset="-120"/>
              </a:rPr>
              <a:t>DISCUSS</a:t>
            </a:r>
            <a:endParaRPr lang="en-US" sz="700" dirty="0"/>
          </a:p>
        </p:txBody>
      </p:sp>
      <p:sp>
        <p:nvSpPr>
          <p:cNvPr id="10" name="Text 8"/>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01</a:t>
            </a:r>
            <a:endParaRPr lang="en-US" sz="700" dirty="0"/>
          </a:p>
        </p:txBody>
      </p:sp>
      <p:sp>
        <p:nvSpPr>
          <p:cNvPr id="11" name="Text 9"/>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is the hazard?</a:t>
            </a:r>
            <a:endParaRPr lang="en-US" sz="1070" dirty="0"/>
          </a:p>
        </p:txBody>
      </p:sp>
      <p:sp>
        <p:nvSpPr>
          <p:cNvPr id="12" name="Text 10"/>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13" name="Text 11"/>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is missing?</a:t>
            </a:r>
            <a:endParaRPr lang="en-US" sz="1070" dirty="0"/>
          </a:p>
        </p:txBody>
      </p:sp>
      <p:sp>
        <p:nvSpPr>
          <p:cNvPr id="14" name="Text 12"/>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03</a:t>
            </a:r>
            <a:endParaRPr lang="en-US" sz="700" dirty="0"/>
          </a:p>
        </p:txBody>
      </p:sp>
      <p:sp>
        <p:nvSpPr>
          <p:cNvPr id="15" name="Text 13"/>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is the safest next action?</a:t>
            </a:r>
            <a:endParaRPr lang="en-US" sz="1070" dirty="0"/>
          </a:p>
        </p:txBody>
      </p:sp>
      <p:sp>
        <p:nvSpPr>
          <p:cNvPr id="16" name="Text 14"/>
          <p:cNvSpPr/>
          <p:nvPr/>
        </p:nvSpPr>
        <p:spPr>
          <a:xfrm>
            <a:off x="8869680" y="443484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04</a:t>
            </a:r>
            <a:endParaRPr lang="en-US" sz="700" dirty="0"/>
          </a:p>
        </p:txBody>
      </p:sp>
      <p:sp>
        <p:nvSpPr>
          <p:cNvPr id="17" name="Text 15"/>
          <p:cNvSpPr/>
          <p:nvPr/>
        </p:nvSpPr>
        <p:spPr>
          <a:xfrm>
            <a:off x="9253728" y="440740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is our site rule?</a:t>
            </a:r>
            <a:endParaRPr lang="en-US" sz="1070" dirty="0"/>
          </a:p>
        </p:txBody>
      </p:sp>
      <p:sp>
        <p:nvSpPr>
          <p:cNvPr id="18" name="Text 16"/>
          <p:cNvSpPr/>
          <p:nvPr/>
        </p:nvSpPr>
        <p:spPr>
          <a:xfrm>
            <a:off x="822960" y="4690872"/>
            <a:ext cx="2011680" cy="182880"/>
          </a:xfrm>
          <a:prstGeom prst="rect">
            <a:avLst/>
          </a:prstGeom>
          <a:noFill/>
          <a:ln/>
        </p:spPr>
        <p:txBody>
          <a:bodyPr wrap="square" lIns="0" tIns="0" rIns="0" bIns="0" rtlCol="0" anchor="ctr"/>
          <a:lstStyle/>
          <a:p>
            <a:pPr indent="0" marL="0">
              <a:buNone/>
            </a:pPr>
            <a:r>
              <a:rPr lang="en-US" sz="700" b="1" spc="110" kern="0" dirty="0">
                <a:solidFill>
                  <a:srgbClr val="0C8B83"/>
                </a:solidFill>
                <a:latin typeface="Arial" pitchFamily="34" charset="0"/>
                <a:ea typeface="Arial" pitchFamily="34" charset="-122"/>
                <a:cs typeface="Arial" pitchFamily="34" charset="-120"/>
              </a:rPr>
              <a:t>RECOMMENDED RESPONSE</a:t>
            </a:r>
            <a:endParaRPr lang="en-US" sz="700" dirty="0"/>
          </a:p>
        </p:txBody>
      </p:sp>
      <p:sp>
        <p:nvSpPr>
          <p:cNvPr id="19" name="Text 17"/>
          <p:cNvSpPr/>
          <p:nvPr/>
        </p:nvSpPr>
        <p:spPr>
          <a:xfrm>
            <a:off x="822960" y="4992624"/>
            <a:ext cx="6903720" cy="713232"/>
          </a:xfrm>
          <a:prstGeom prst="rect">
            <a:avLst/>
          </a:prstGeom>
          <a:noFill/>
          <a:ln/>
        </p:spPr>
        <p:txBody>
          <a:bodyPr wrap="square" lIns="0" tIns="0" rIns="0" bIns="0" rtlCol="0" anchor="ctr"/>
          <a:lstStyle/>
          <a:p>
            <a:pPr indent="0" marL="0">
              <a:buNone/>
            </a:pPr>
            <a:r>
              <a:rPr lang="en-US" sz="1250" dirty="0">
                <a:solidFill>
                  <a:srgbClr val="324A56"/>
                </a:solidFill>
                <a:latin typeface="Arial" pitchFamily="34" charset="0"/>
                <a:ea typeface="Arial" pitchFamily="34" charset="-122"/>
                <a:cs typeface="Arial" pitchFamily="34" charset="-120"/>
              </a:rPr>
              <a:t>Stay in the operator compartment, hold on, brace and lean away from the direction of the tip; do not jump from a tipping sit-down counterbalance truck.</a:t>
            </a:r>
            <a:endParaRPr lang="en-US" sz="125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11 / 17</a:t>
            </a:r>
            <a:endParaRPr lang="en-US" sz="6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SITE-SPECIFIC APPLICATION</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This is where generic training becomes your program.</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Replace examples with your actual equipment, procedures, hazards and expectations.</a:t>
            </a:r>
            <a:endParaRPr lang="en-US" sz="1150" dirty="0"/>
          </a:p>
        </p:txBody>
      </p:sp>
      <p:sp>
        <p:nvSpPr>
          <p:cNvPr id="6" name="Shape 4"/>
          <p:cNvSpPr/>
          <p:nvPr/>
        </p:nvSpPr>
        <p:spPr>
          <a:xfrm>
            <a:off x="685800" y="1828800"/>
            <a:ext cx="6903720" cy="621792"/>
          </a:xfrm>
          <a:prstGeom prst="roundRect">
            <a:avLst>
              <a:gd name="adj" fmla="val 5882"/>
            </a:avLst>
          </a:prstGeom>
          <a:solidFill>
            <a:srgbClr val="F2F6F7"/>
          </a:solidFill>
          <a:ln w="12700">
            <a:solidFill>
              <a:srgbClr val="D9E3E7"/>
            </a:solidFill>
            <a:prstDash val="solid"/>
          </a:ln>
        </p:spPr>
      </p:sp>
      <p:sp>
        <p:nvSpPr>
          <p:cNvPr id="7" name="Shape 5"/>
          <p:cNvSpPr/>
          <p:nvPr/>
        </p:nvSpPr>
        <p:spPr>
          <a:xfrm>
            <a:off x="896112" y="1975104"/>
            <a:ext cx="310896" cy="310896"/>
          </a:xfrm>
          <a:prstGeom prst="roundRect">
            <a:avLst>
              <a:gd name="adj" fmla="val 11765"/>
            </a:avLst>
          </a:prstGeom>
          <a:solidFill>
            <a:srgbClr val="0C8B83"/>
          </a:solidFill>
          <a:ln w="12700">
            <a:solidFill>
              <a:srgbClr val="0C8B83"/>
            </a:solidFill>
            <a:prstDash val="solid"/>
          </a:ln>
        </p:spPr>
      </p:sp>
      <p:sp>
        <p:nvSpPr>
          <p:cNvPr id="8" name="Text 6"/>
          <p:cNvSpPr/>
          <p:nvPr/>
        </p:nvSpPr>
        <p:spPr>
          <a:xfrm>
            <a:off x="950976" y="2002536"/>
            <a:ext cx="201168" cy="146304"/>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9" name="Text 7"/>
          <p:cNvSpPr/>
          <p:nvPr/>
        </p:nvSpPr>
        <p:spPr>
          <a:xfrm>
            <a:off x="1353312" y="1965960"/>
            <a:ext cx="5897880" cy="320040"/>
          </a:xfrm>
          <a:prstGeom prst="rect">
            <a:avLst/>
          </a:prstGeom>
          <a:noFill/>
          <a:ln/>
        </p:spPr>
        <p:txBody>
          <a:bodyPr wrap="square" lIns="0" tIns="0" rIns="0" bIns="0" rtlCol="0" anchor="ctr"/>
          <a:lstStyle/>
          <a:p>
            <a:pPr indent="0" marL="0">
              <a:buNone/>
            </a:pPr>
            <a:r>
              <a:rPr lang="en-US" sz="1270" b="1" dirty="0">
                <a:solidFill>
                  <a:srgbClr val="071018"/>
                </a:solidFill>
                <a:latin typeface="Arial" pitchFamily="34" charset="0"/>
                <a:ea typeface="Arial" pitchFamily="34" charset="-122"/>
                <a:cs typeface="Arial" pitchFamily="34" charset="-120"/>
              </a:rPr>
              <a:t>Actual truck controls, capacity plate and attachments</a:t>
            </a:r>
            <a:endParaRPr lang="en-US" sz="1270" dirty="0"/>
          </a:p>
        </p:txBody>
      </p:sp>
      <p:sp>
        <p:nvSpPr>
          <p:cNvPr id="10" name="Shape 8"/>
          <p:cNvSpPr/>
          <p:nvPr/>
        </p:nvSpPr>
        <p:spPr>
          <a:xfrm>
            <a:off x="685800" y="2679192"/>
            <a:ext cx="6903720" cy="621792"/>
          </a:xfrm>
          <a:prstGeom prst="roundRect">
            <a:avLst>
              <a:gd name="adj" fmla="val 5882"/>
            </a:avLst>
          </a:prstGeom>
          <a:solidFill>
            <a:srgbClr val="F8FAFA"/>
          </a:solidFill>
          <a:ln w="12700">
            <a:solidFill>
              <a:srgbClr val="D9E3E7"/>
            </a:solidFill>
            <a:prstDash val="solid"/>
          </a:ln>
        </p:spPr>
      </p:sp>
      <p:sp>
        <p:nvSpPr>
          <p:cNvPr id="11" name="Shape 9"/>
          <p:cNvSpPr/>
          <p:nvPr/>
        </p:nvSpPr>
        <p:spPr>
          <a:xfrm>
            <a:off x="896112" y="2825496"/>
            <a:ext cx="310896" cy="310896"/>
          </a:xfrm>
          <a:prstGeom prst="roundRect">
            <a:avLst>
              <a:gd name="adj" fmla="val 11765"/>
            </a:avLst>
          </a:prstGeom>
          <a:solidFill>
            <a:srgbClr val="0C8B83"/>
          </a:solidFill>
          <a:ln w="12700">
            <a:solidFill>
              <a:srgbClr val="0C8B83"/>
            </a:solidFill>
            <a:prstDash val="solid"/>
          </a:ln>
        </p:spPr>
      </p:sp>
      <p:sp>
        <p:nvSpPr>
          <p:cNvPr id="12" name="Text 10"/>
          <p:cNvSpPr/>
          <p:nvPr/>
        </p:nvSpPr>
        <p:spPr>
          <a:xfrm>
            <a:off x="950976" y="2852928"/>
            <a:ext cx="201168" cy="146304"/>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Text 11"/>
          <p:cNvSpPr/>
          <p:nvPr/>
        </p:nvSpPr>
        <p:spPr>
          <a:xfrm>
            <a:off x="1353312" y="2816352"/>
            <a:ext cx="5897880" cy="320040"/>
          </a:xfrm>
          <a:prstGeom prst="rect">
            <a:avLst/>
          </a:prstGeom>
          <a:noFill/>
          <a:ln/>
        </p:spPr>
        <p:txBody>
          <a:bodyPr wrap="square" lIns="0" tIns="0" rIns="0" bIns="0" rtlCol="0" anchor="ctr"/>
          <a:lstStyle/>
          <a:p>
            <a:pPr indent="0" marL="0">
              <a:buNone/>
            </a:pPr>
            <a:r>
              <a:rPr lang="en-US" sz="1270" b="1" dirty="0">
                <a:solidFill>
                  <a:srgbClr val="071018"/>
                </a:solidFill>
                <a:latin typeface="Arial" pitchFamily="34" charset="0"/>
                <a:ea typeface="Arial" pitchFamily="34" charset="-122"/>
                <a:cs typeface="Arial" pitchFamily="34" charset="-120"/>
              </a:rPr>
              <a:t>Site traffic plan, pedestrian routes and speed expectations</a:t>
            </a:r>
            <a:endParaRPr lang="en-US" sz="1270" dirty="0"/>
          </a:p>
        </p:txBody>
      </p:sp>
      <p:sp>
        <p:nvSpPr>
          <p:cNvPr id="14" name="Shape 12"/>
          <p:cNvSpPr/>
          <p:nvPr/>
        </p:nvSpPr>
        <p:spPr>
          <a:xfrm>
            <a:off x="685800" y="3529584"/>
            <a:ext cx="6903720" cy="621792"/>
          </a:xfrm>
          <a:prstGeom prst="roundRect">
            <a:avLst>
              <a:gd name="adj" fmla="val 5882"/>
            </a:avLst>
          </a:prstGeom>
          <a:solidFill>
            <a:srgbClr val="F2F6F7"/>
          </a:solidFill>
          <a:ln w="12700">
            <a:solidFill>
              <a:srgbClr val="D9E3E7"/>
            </a:solidFill>
            <a:prstDash val="solid"/>
          </a:ln>
        </p:spPr>
      </p:sp>
      <p:sp>
        <p:nvSpPr>
          <p:cNvPr id="15" name="Shape 13"/>
          <p:cNvSpPr/>
          <p:nvPr/>
        </p:nvSpPr>
        <p:spPr>
          <a:xfrm>
            <a:off x="896112" y="3675888"/>
            <a:ext cx="310896" cy="310896"/>
          </a:xfrm>
          <a:prstGeom prst="roundRect">
            <a:avLst>
              <a:gd name="adj" fmla="val 11765"/>
            </a:avLst>
          </a:prstGeom>
          <a:solidFill>
            <a:srgbClr val="0C8B83"/>
          </a:solidFill>
          <a:ln w="12700">
            <a:solidFill>
              <a:srgbClr val="0C8B83"/>
            </a:solidFill>
            <a:prstDash val="solid"/>
          </a:ln>
        </p:spPr>
      </p:sp>
      <p:sp>
        <p:nvSpPr>
          <p:cNvPr id="16" name="Text 14"/>
          <p:cNvSpPr/>
          <p:nvPr/>
        </p:nvSpPr>
        <p:spPr>
          <a:xfrm>
            <a:off x="950976" y="3703320"/>
            <a:ext cx="201168" cy="146304"/>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7" name="Text 15"/>
          <p:cNvSpPr/>
          <p:nvPr/>
        </p:nvSpPr>
        <p:spPr>
          <a:xfrm>
            <a:off x="1353312" y="3666744"/>
            <a:ext cx="5897880" cy="320040"/>
          </a:xfrm>
          <a:prstGeom prst="rect">
            <a:avLst/>
          </a:prstGeom>
          <a:noFill/>
          <a:ln/>
        </p:spPr>
        <p:txBody>
          <a:bodyPr wrap="square" lIns="0" tIns="0" rIns="0" bIns="0" rtlCol="0" anchor="ctr"/>
          <a:lstStyle/>
          <a:p>
            <a:pPr indent="0" marL="0">
              <a:buNone/>
            </a:pPr>
            <a:r>
              <a:rPr lang="en-US" sz="1270" b="1" dirty="0">
                <a:solidFill>
                  <a:srgbClr val="071018"/>
                </a:solidFill>
                <a:latin typeface="Arial" pitchFamily="34" charset="0"/>
                <a:ea typeface="Arial" pitchFamily="34" charset="-122"/>
                <a:cs typeface="Arial" pitchFamily="34" charset="-120"/>
              </a:rPr>
              <a:t>Grade/ramp rules and dock/trailer procedures</a:t>
            </a:r>
            <a:endParaRPr lang="en-US" sz="1270" dirty="0"/>
          </a:p>
        </p:txBody>
      </p:sp>
      <p:sp>
        <p:nvSpPr>
          <p:cNvPr id="18" name="Shape 16"/>
          <p:cNvSpPr/>
          <p:nvPr/>
        </p:nvSpPr>
        <p:spPr>
          <a:xfrm>
            <a:off x="685800" y="4379976"/>
            <a:ext cx="6903720" cy="621792"/>
          </a:xfrm>
          <a:prstGeom prst="roundRect">
            <a:avLst>
              <a:gd name="adj" fmla="val 5882"/>
            </a:avLst>
          </a:prstGeom>
          <a:solidFill>
            <a:srgbClr val="F8FAFA"/>
          </a:solidFill>
          <a:ln w="12700">
            <a:solidFill>
              <a:srgbClr val="D9E3E7"/>
            </a:solidFill>
            <a:prstDash val="solid"/>
          </a:ln>
        </p:spPr>
      </p:sp>
      <p:sp>
        <p:nvSpPr>
          <p:cNvPr id="19" name="Shape 17"/>
          <p:cNvSpPr/>
          <p:nvPr/>
        </p:nvSpPr>
        <p:spPr>
          <a:xfrm>
            <a:off x="896112" y="4526280"/>
            <a:ext cx="310896" cy="310896"/>
          </a:xfrm>
          <a:prstGeom prst="roundRect">
            <a:avLst>
              <a:gd name="adj" fmla="val 11765"/>
            </a:avLst>
          </a:prstGeom>
          <a:solidFill>
            <a:srgbClr val="0C8B83"/>
          </a:solidFill>
          <a:ln w="12700">
            <a:solidFill>
              <a:srgbClr val="0C8B83"/>
            </a:solidFill>
            <a:prstDash val="solid"/>
          </a:ln>
        </p:spPr>
      </p:sp>
      <p:sp>
        <p:nvSpPr>
          <p:cNvPr id="20" name="Text 18"/>
          <p:cNvSpPr/>
          <p:nvPr/>
        </p:nvSpPr>
        <p:spPr>
          <a:xfrm>
            <a:off x="950976" y="4553712"/>
            <a:ext cx="201168" cy="146304"/>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1" name="Text 19"/>
          <p:cNvSpPr/>
          <p:nvPr/>
        </p:nvSpPr>
        <p:spPr>
          <a:xfrm>
            <a:off x="1353312" y="4517136"/>
            <a:ext cx="5897880" cy="320040"/>
          </a:xfrm>
          <a:prstGeom prst="rect">
            <a:avLst/>
          </a:prstGeom>
          <a:noFill/>
          <a:ln/>
        </p:spPr>
        <p:txBody>
          <a:bodyPr wrap="square" lIns="0" tIns="0" rIns="0" bIns="0" rtlCol="0" anchor="ctr"/>
          <a:lstStyle/>
          <a:p>
            <a:pPr indent="0" marL="0">
              <a:buNone/>
            </a:pPr>
            <a:r>
              <a:rPr lang="en-US" sz="1270" b="1" dirty="0">
                <a:solidFill>
                  <a:srgbClr val="071018"/>
                </a:solidFill>
                <a:latin typeface="Arial" pitchFamily="34" charset="0"/>
                <a:ea typeface="Arial" pitchFamily="34" charset="-122"/>
                <a:cs typeface="Arial" pitchFamily="34" charset="-120"/>
              </a:rPr>
              <a:t>Hands-on stacking/unstacking and workplace evaluation</a:t>
            </a:r>
            <a:endParaRPr lang="en-US" sz="1270" dirty="0"/>
          </a:p>
        </p:txBody>
      </p:sp>
      <p:sp>
        <p:nvSpPr>
          <p:cNvPr id="22" name="Shape 2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23" name="Text 2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2C9B74"/>
                </a:solidFill>
                <a:latin typeface="Arial" pitchFamily="34" charset="0"/>
                <a:ea typeface="Arial" pitchFamily="34" charset="-122"/>
                <a:cs typeface="Arial" pitchFamily="34" charset="-120"/>
              </a:rPr>
              <a:t>BEFORE WORK</a:t>
            </a:r>
            <a:endParaRPr lang="en-US" sz="700" dirty="0"/>
          </a:p>
        </p:txBody>
      </p:sp>
      <p:sp>
        <p:nvSpPr>
          <p:cNvPr id="24" name="Text 2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2C9B74"/>
                </a:solidFill>
                <a:latin typeface="Arial" pitchFamily="34" charset="0"/>
                <a:ea typeface="Arial" pitchFamily="34" charset="-122"/>
                <a:cs typeface="Arial" pitchFamily="34" charset="-120"/>
              </a:rPr>
              <a:t>01</a:t>
            </a:r>
            <a:endParaRPr lang="en-US" sz="700" dirty="0"/>
          </a:p>
        </p:txBody>
      </p:sp>
      <p:sp>
        <p:nvSpPr>
          <p:cNvPr id="25" name="Text 2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Show the actual procedure</a:t>
            </a:r>
            <a:endParaRPr lang="en-US" sz="1070" dirty="0"/>
          </a:p>
        </p:txBody>
      </p:sp>
      <p:sp>
        <p:nvSpPr>
          <p:cNvPr id="26" name="Text 2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2C9B74"/>
                </a:solidFill>
                <a:latin typeface="Arial" pitchFamily="34" charset="0"/>
                <a:ea typeface="Arial" pitchFamily="34" charset="-122"/>
                <a:cs typeface="Arial" pitchFamily="34" charset="-120"/>
              </a:rPr>
              <a:t>02</a:t>
            </a:r>
            <a:endParaRPr lang="en-US" sz="700" dirty="0"/>
          </a:p>
        </p:txBody>
      </p:sp>
      <p:sp>
        <p:nvSpPr>
          <p:cNvPr id="27" name="Text 2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Show the actual equipment/task</a:t>
            </a:r>
            <a:endParaRPr lang="en-US" sz="1070" dirty="0"/>
          </a:p>
        </p:txBody>
      </p:sp>
      <p:sp>
        <p:nvSpPr>
          <p:cNvPr id="28" name="Text 2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2C9B74"/>
                </a:solidFill>
                <a:latin typeface="Arial" pitchFamily="34" charset="0"/>
                <a:ea typeface="Arial" pitchFamily="34" charset="-122"/>
                <a:cs typeface="Arial" pitchFamily="34" charset="-120"/>
              </a:rPr>
              <a:t>03</a:t>
            </a:r>
            <a:endParaRPr lang="en-US" sz="700" dirty="0"/>
          </a:p>
        </p:txBody>
      </p:sp>
      <p:sp>
        <p:nvSpPr>
          <p:cNvPr id="29" name="Text 2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Confirm questions are answered</a:t>
            </a:r>
            <a:endParaRPr lang="en-US" sz="1070" dirty="0"/>
          </a:p>
        </p:txBody>
      </p:sp>
      <p:sp>
        <p:nvSpPr>
          <p:cNvPr id="30" name="Text 28"/>
          <p:cNvSpPr/>
          <p:nvPr/>
        </p:nvSpPr>
        <p:spPr>
          <a:xfrm>
            <a:off x="8869680" y="4434840"/>
            <a:ext cx="292608" cy="164592"/>
          </a:xfrm>
          <a:prstGeom prst="rect">
            <a:avLst/>
          </a:prstGeom>
          <a:noFill/>
          <a:ln/>
        </p:spPr>
        <p:txBody>
          <a:bodyPr wrap="square" lIns="0" tIns="0" rIns="0" bIns="0" rtlCol="0" anchor="ctr"/>
          <a:lstStyle/>
          <a:p>
            <a:pPr indent="0" marL="0">
              <a:buNone/>
            </a:pPr>
            <a:r>
              <a:rPr lang="en-US" sz="700" b="1" dirty="0">
                <a:solidFill>
                  <a:srgbClr val="2C9B74"/>
                </a:solidFill>
                <a:latin typeface="Arial" pitchFamily="34" charset="0"/>
                <a:ea typeface="Arial" pitchFamily="34" charset="-122"/>
                <a:cs typeface="Arial" pitchFamily="34" charset="-120"/>
              </a:rPr>
              <a:t>04</a:t>
            </a:r>
            <a:endParaRPr lang="en-US" sz="700" dirty="0"/>
          </a:p>
        </p:txBody>
      </p:sp>
      <p:sp>
        <p:nvSpPr>
          <p:cNvPr id="31" name="Text 29"/>
          <p:cNvSpPr/>
          <p:nvPr/>
        </p:nvSpPr>
        <p:spPr>
          <a:xfrm>
            <a:off x="9253728" y="440740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Complete required evaluation</a:t>
            </a:r>
            <a:endParaRPr lang="en-US" sz="1070" dirty="0"/>
          </a:p>
        </p:txBody>
      </p:sp>
      <p:sp>
        <p:nvSpPr>
          <p:cNvPr id="33" name="Text 30"/>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34" name="Text 31"/>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12 / 17</a:t>
            </a:r>
            <a:endParaRPr lang="en-US" sz="6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PRACTICAL / WORKPLACE VERIFICATION</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Can the employee apply it?</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Written knowledge matters. Safe performance in the real workplace matters more.</a:t>
            </a:r>
            <a:endParaRPr lang="en-US" sz="1150" dirty="0"/>
          </a:p>
        </p:txBody>
      </p:sp>
      <p:sp>
        <p:nvSpPr>
          <p:cNvPr id="6" name="Shape 4"/>
          <p:cNvSpPr/>
          <p:nvPr/>
        </p:nvSpPr>
        <p:spPr>
          <a:xfrm>
            <a:off x="658368" y="1783080"/>
            <a:ext cx="5349240" cy="713232"/>
          </a:xfrm>
          <a:prstGeom prst="roundRect">
            <a:avLst>
              <a:gd name="adj" fmla="val 6410"/>
            </a:avLst>
          </a:prstGeom>
          <a:solidFill>
            <a:srgbClr val="F7F9FA"/>
          </a:solidFill>
          <a:ln w="12700">
            <a:solidFill>
              <a:srgbClr val="D9E3E7"/>
            </a:solidFill>
            <a:prstDash val="solid"/>
          </a:ln>
        </p:spPr>
      </p:sp>
      <p:sp>
        <p:nvSpPr>
          <p:cNvPr id="7" name="Shape 5"/>
          <p:cNvSpPr/>
          <p:nvPr/>
        </p:nvSpPr>
        <p:spPr>
          <a:xfrm>
            <a:off x="868680" y="1984248"/>
            <a:ext cx="228600" cy="228600"/>
          </a:xfrm>
          <a:prstGeom prst="rect">
            <a:avLst/>
          </a:prstGeom>
          <a:solidFill>
            <a:srgbClr val="FFFFFF"/>
          </a:solidFill>
          <a:ln w="16510">
            <a:solidFill>
              <a:srgbClr val="0C8B83"/>
            </a:solidFill>
            <a:prstDash val="solid"/>
          </a:ln>
        </p:spPr>
      </p:sp>
      <p:sp>
        <p:nvSpPr>
          <p:cNvPr id="8" name="Text 6"/>
          <p:cNvSpPr/>
          <p:nvPr/>
        </p:nvSpPr>
        <p:spPr>
          <a:xfrm>
            <a:off x="1225296" y="1938528"/>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Performs pre-use inspection</a:t>
            </a:r>
            <a:endParaRPr lang="en-US" sz="1150" dirty="0"/>
          </a:p>
        </p:txBody>
      </p:sp>
      <p:sp>
        <p:nvSpPr>
          <p:cNvPr id="9" name="Shape 7"/>
          <p:cNvSpPr/>
          <p:nvPr/>
        </p:nvSpPr>
        <p:spPr>
          <a:xfrm>
            <a:off x="6172200" y="1783080"/>
            <a:ext cx="5349240" cy="713232"/>
          </a:xfrm>
          <a:prstGeom prst="roundRect">
            <a:avLst>
              <a:gd name="adj" fmla="val 6410"/>
            </a:avLst>
          </a:prstGeom>
          <a:solidFill>
            <a:srgbClr val="F7F9FA"/>
          </a:solidFill>
          <a:ln w="12700">
            <a:solidFill>
              <a:srgbClr val="D9E3E7"/>
            </a:solidFill>
            <a:prstDash val="solid"/>
          </a:ln>
        </p:spPr>
      </p:sp>
      <p:sp>
        <p:nvSpPr>
          <p:cNvPr id="10" name="Shape 8"/>
          <p:cNvSpPr/>
          <p:nvPr/>
        </p:nvSpPr>
        <p:spPr>
          <a:xfrm>
            <a:off x="6382512" y="1984248"/>
            <a:ext cx="228600" cy="228600"/>
          </a:xfrm>
          <a:prstGeom prst="rect">
            <a:avLst/>
          </a:prstGeom>
          <a:solidFill>
            <a:srgbClr val="FFFFFF"/>
          </a:solidFill>
          <a:ln w="16510">
            <a:solidFill>
              <a:srgbClr val="0C8B83"/>
            </a:solidFill>
            <a:prstDash val="solid"/>
          </a:ln>
        </p:spPr>
      </p:sp>
      <p:sp>
        <p:nvSpPr>
          <p:cNvPr id="11" name="Text 9"/>
          <p:cNvSpPr/>
          <p:nvPr/>
        </p:nvSpPr>
        <p:spPr>
          <a:xfrm>
            <a:off x="6739128" y="1938528"/>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Mounts/dismounts safely</a:t>
            </a:r>
            <a:endParaRPr lang="en-US" sz="1150" dirty="0"/>
          </a:p>
        </p:txBody>
      </p:sp>
      <p:sp>
        <p:nvSpPr>
          <p:cNvPr id="12" name="Shape 10"/>
          <p:cNvSpPr/>
          <p:nvPr/>
        </p:nvSpPr>
        <p:spPr>
          <a:xfrm>
            <a:off x="658368" y="2724912"/>
            <a:ext cx="5349240" cy="713232"/>
          </a:xfrm>
          <a:prstGeom prst="roundRect">
            <a:avLst>
              <a:gd name="adj" fmla="val 6410"/>
            </a:avLst>
          </a:prstGeom>
          <a:solidFill>
            <a:srgbClr val="F7F9FA"/>
          </a:solidFill>
          <a:ln w="12700">
            <a:solidFill>
              <a:srgbClr val="D9E3E7"/>
            </a:solidFill>
            <a:prstDash val="solid"/>
          </a:ln>
        </p:spPr>
      </p:sp>
      <p:sp>
        <p:nvSpPr>
          <p:cNvPr id="13" name="Shape 11"/>
          <p:cNvSpPr/>
          <p:nvPr/>
        </p:nvSpPr>
        <p:spPr>
          <a:xfrm>
            <a:off x="868680" y="2926080"/>
            <a:ext cx="228600" cy="228600"/>
          </a:xfrm>
          <a:prstGeom prst="rect">
            <a:avLst/>
          </a:prstGeom>
          <a:solidFill>
            <a:srgbClr val="FFFFFF"/>
          </a:solidFill>
          <a:ln w="16510">
            <a:solidFill>
              <a:srgbClr val="0C8B83"/>
            </a:solidFill>
            <a:prstDash val="solid"/>
          </a:ln>
        </p:spPr>
      </p:sp>
      <p:sp>
        <p:nvSpPr>
          <p:cNvPr id="14" name="Text 12"/>
          <p:cNvSpPr/>
          <p:nvPr/>
        </p:nvSpPr>
        <p:spPr>
          <a:xfrm>
            <a:off x="1225296" y="2880360"/>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Uses seat belt/restraint</a:t>
            </a:r>
            <a:endParaRPr lang="en-US" sz="1150" dirty="0"/>
          </a:p>
        </p:txBody>
      </p:sp>
      <p:sp>
        <p:nvSpPr>
          <p:cNvPr id="15" name="Shape 13"/>
          <p:cNvSpPr/>
          <p:nvPr/>
        </p:nvSpPr>
        <p:spPr>
          <a:xfrm>
            <a:off x="6172200" y="2724912"/>
            <a:ext cx="5349240" cy="713232"/>
          </a:xfrm>
          <a:prstGeom prst="roundRect">
            <a:avLst>
              <a:gd name="adj" fmla="val 6410"/>
            </a:avLst>
          </a:prstGeom>
          <a:solidFill>
            <a:srgbClr val="F7F9FA"/>
          </a:solidFill>
          <a:ln w="12700">
            <a:solidFill>
              <a:srgbClr val="D9E3E7"/>
            </a:solidFill>
            <a:prstDash val="solid"/>
          </a:ln>
        </p:spPr>
      </p:sp>
      <p:sp>
        <p:nvSpPr>
          <p:cNvPr id="16" name="Shape 14"/>
          <p:cNvSpPr/>
          <p:nvPr/>
        </p:nvSpPr>
        <p:spPr>
          <a:xfrm>
            <a:off x="6382512" y="2926080"/>
            <a:ext cx="228600" cy="228600"/>
          </a:xfrm>
          <a:prstGeom prst="rect">
            <a:avLst/>
          </a:prstGeom>
          <a:solidFill>
            <a:srgbClr val="FFFFFF"/>
          </a:solidFill>
          <a:ln w="16510">
            <a:solidFill>
              <a:srgbClr val="0C8B83"/>
            </a:solidFill>
            <a:prstDash val="solid"/>
          </a:ln>
        </p:spPr>
      </p:sp>
      <p:sp>
        <p:nvSpPr>
          <p:cNvPr id="17" name="Text 15"/>
          <p:cNvSpPr/>
          <p:nvPr/>
        </p:nvSpPr>
        <p:spPr>
          <a:xfrm>
            <a:off x="6739128" y="2880360"/>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Controls speed and tail swing</a:t>
            </a:r>
            <a:endParaRPr lang="en-US" sz="1150" dirty="0"/>
          </a:p>
        </p:txBody>
      </p:sp>
      <p:sp>
        <p:nvSpPr>
          <p:cNvPr id="18" name="Shape 16"/>
          <p:cNvSpPr/>
          <p:nvPr/>
        </p:nvSpPr>
        <p:spPr>
          <a:xfrm>
            <a:off x="658368" y="3666744"/>
            <a:ext cx="5349240" cy="713232"/>
          </a:xfrm>
          <a:prstGeom prst="roundRect">
            <a:avLst>
              <a:gd name="adj" fmla="val 6410"/>
            </a:avLst>
          </a:prstGeom>
          <a:solidFill>
            <a:srgbClr val="F7F9FA"/>
          </a:solidFill>
          <a:ln w="12700">
            <a:solidFill>
              <a:srgbClr val="D9E3E7"/>
            </a:solidFill>
            <a:prstDash val="solid"/>
          </a:ln>
        </p:spPr>
      </p:sp>
      <p:sp>
        <p:nvSpPr>
          <p:cNvPr id="19" name="Shape 17"/>
          <p:cNvSpPr/>
          <p:nvPr/>
        </p:nvSpPr>
        <p:spPr>
          <a:xfrm>
            <a:off x="868680" y="3867912"/>
            <a:ext cx="228600" cy="228600"/>
          </a:xfrm>
          <a:prstGeom prst="rect">
            <a:avLst/>
          </a:prstGeom>
          <a:solidFill>
            <a:srgbClr val="FFFFFF"/>
          </a:solidFill>
          <a:ln w="16510">
            <a:solidFill>
              <a:srgbClr val="0C8B83"/>
            </a:solidFill>
            <a:prstDash val="solid"/>
          </a:ln>
        </p:spPr>
      </p:sp>
      <p:sp>
        <p:nvSpPr>
          <p:cNvPr id="20" name="Text 18"/>
          <p:cNvSpPr/>
          <p:nvPr/>
        </p:nvSpPr>
        <p:spPr>
          <a:xfrm>
            <a:off x="1225296" y="3822192"/>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Maintains correct travel/load position</a:t>
            </a:r>
            <a:endParaRPr lang="en-US" sz="1150" dirty="0"/>
          </a:p>
        </p:txBody>
      </p:sp>
      <p:sp>
        <p:nvSpPr>
          <p:cNvPr id="21" name="Shape 19"/>
          <p:cNvSpPr/>
          <p:nvPr/>
        </p:nvSpPr>
        <p:spPr>
          <a:xfrm>
            <a:off x="6172200" y="3666744"/>
            <a:ext cx="5349240" cy="713232"/>
          </a:xfrm>
          <a:prstGeom prst="roundRect">
            <a:avLst>
              <a:gd name="adj" fmla="val 6410"/>
            </a:avLst>
          </a:prstGeom>
          <a:solidFill>
            <a:srgbClr val="F7F9FA"/>
          </a:solidFill>
          <a:ln w="12700">
            <a:solidFill>
              <a:srgbClr val="D9E3E7"/>
            </a:solidFill>
            <a:prstDash val="solid"/>
          </a:ln>
        </p:spPr>
      </p:sp>
      <p:sp>
        <p:nvSpPr>
          <p:cNvPr id="22" name="Shape 20"/>
          <p:cNvSpPr/>
          <p:nvPr/>
        </p:nvSpPr>
        <p:spPr>
          <a:xfrm>
            <a:off x="6382512" y="3867912"/>
            <a:ext cx="228600" cy="228600"/>
          </a:xfrm>
          <a:prstGeom prst="rect">
            <a:avLst/>
          </a:prstGeom>
          <a:solidFill>
            <a:srgbClr val="FFFFFF"/>
          </a:solidFill>
          <a:ln w="16510">
            <a:solidFill>
              <a:srgbClr val="0C8B83"/>
            </a:solidFill>
            <a:prstDash val="solid"/>
          </a:ln>
        </p:spPr>
      </p:sp>
      <p:sp>
        <p:nvSpPr>
          <p:cNvPr id="23" name="Text 21"/>
          <p:cNvSpPr/>
          <p:nvPr/>
        </p:nvSpPr>
        <p:spPr>
          <a:xfrm>
            <a:off x="6739128" y="3822192"/>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Stacks and retrieves load smoothly</a:t>
            </a:r>
            <a:endParaRPr lang="en-US" sz="1150" dirty="0"/>
          </a:p>
        </p:txBody>
      </p:sp>
      <p:sp>
        <p:nvSpPr>
          <p:cNvPr id="24" name="Shape 22"/>
          <p:cNvSpPr/>
          <p:nvPr/>
        </p:nvSpPr>
        <p:spPr>
          <a:xfrm>
            <a:off x="658368" y="4608576"/>
            <a:ext cx="5349240" cy="713232"/>
          </a:xfrm>
          <a:prstGeom prst="roundRect">
            <a:avLst>
              <a:gd name="adj" fmla="val 6410"/>
            </a:avLst>
          </a:prstGeom>
          <a:solidFill>
            <a:srgbClr val="F7F9FA"/>
          </a:solidFill>
          <a:ln w="12700">
            <a:solidFill>
              <a:srgbClr val="D9E3E7"/>
            </a:solidFill>
            <a:prstDash val="solid"/>
          </a:ln>
        </p:spPr>
      </p:sp>
      <p:sp>
        <p:nvSpPr>
          <p:cNvPr id="25" name="Shape 23"/>
          <p:cNvSpPr/>
          <p:nvPr/>
        </p:nvSpPr>
        <p:spPr>
          <a:xfrm>
            <a:off x="868680" y="4809744"/>
            <a:ext cx="228600" cy="228600"/>
          </a:xfrm>
          <a:prstGeom prst="rect">
            <a:avLst/>
          </a:prstGeom>
          <a:solidFill>
            <a:srgbClr val="FFFFFF"/>
          </a:solidFill>
          <a:ln w="16510">
            <a:solidFill>
              <a:srgbClr val="0C8B83"/>
            </a:solidFill>
            <a:prstDash val="solid"/>
          </a:ln>
        </p:spPr>
      </p:sp>
      <p:sp>
        <p:nvSpPr>
          <p:cNvPr id="26" name="Text 24"/>
          <p:cNvSpPr/>
          <p:nvPr/>
        </p:nvSpPr>
        <p:spPr>
          <a:xfrm>
            <a:off x="1225296" y="4764024"/>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Uses safe dock/trailer procedure</a:t>
            </a:r>
            <a:endParaRPr lang="en-US" sz="1150" dirty="0"/>
          </a:p>
        </p:txBody>
      </p:sp>
      <p:sp>
        <p:nvSpPr>
          <p:cNvPr id="27" name="Shape 25"/>
          <p:cNvSpPr/>
          <p:nvPr/>
        </p:nvSpPr>
        <p:spPr>
          <a:xfrm>
            <a:off x="6172200" y="4608576"/>
            <a:ext cx="5349240" cy="713232"/>
          </a:xfrm>
          <a:prstGeom prst="roundRect">
            <a:avLst>
              <a:gd name="adj" fmla="val 6410"/>
            </a:avLst>
          </a:prstGeom>
          <a:solidFill>
            <a:srgbClr val="F7F9FA"/>
          </a:solidFill>
          <a:ln w="12700">
            <a:solidFill>
              <a:srgbClr val="D9E3E7"/>
            </a:solidFill>
            <a:prstDash val="solid"/>
          </a:ln>
        </p:spPr>
      </p:sp>
      <p:sp>
        <p:nvSpPr>
          <p:cNvPr id="28" name="Shape 26"/>
          <p:cNvSpPr/>
          <p:nvPr/>
        </p:nvSpPr>
        <p:spPr>
          <a:xfrm>
            <a:off x="6382512" y="4809744"/>
            <a:ext cx="228600" cy="228600"/>
          </a:xfrm>
          <a:prstGeom prst="rect">
            <a:avLst/>
          </a:prstGeom>
          <a:solidFill>
            <a:srgbClr val="FFFFFF"/>
          </a:solidFill>
          <a:ln w="16510">
            <a:solidFill>
              <a:srgbClr val="0C8B83"/>
            </a:solidFill>
            <a:prstDash val="solid"/>
          </a:ln>
        </p:spPr>
      </p:sp>
      <p:sp>
        <p:nvSpPr>
          <p:cNvPr id="29" name="Text 27"/>
          <p:cNvSpPr/>
          <p:nvPr/>
        </p:nvSpPr>
        <p:spPr>
          <a:xfrm>
            <a:off x="6739128" y="4764024"/>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Parks correctly</a:t>
            </a:r>
            <a:endParaRPr lang="en-US" sz="1150" dirty="0"/>
          </a:p>
        </p:txBody>
      </p:sp>
      <p:sp>
        <p:nvSpPr>
          <p:cNvPr id="30" name="Shape 28"/>
          <p:cNvSpPr/>
          <p:nvPr/>
        </p:nvSpPr>
        <p:spPr>
          <a:xfrm>
            <a:off x="658368" y="5715000"/>
            <a:ext cx="10863072" cy="457200"/>
          </a:xfrm>
          <a:prstGeom prst="roundRect">
            <a:avLst>
              <a:gd name="adj" fmla="val 8000"/>
            </a:avLst>
          </a:prstGeom>
          <a:solidFill>
            <a:srgbClr val="EAF5F4"/>
          </a:solidFill>
          <a:ln w="12700">
            <a:solidFill>
              <a:srgbClr val="C6E0DD"/>
            </a:solidFill>
            <a:prstDash val="solid"/>
          </a:ln>
        </p:spPr>
      </p:sp>
      <p:sp>
        <p:nvSpPr>
          <p:cNvPr id="31" name="Text 29"/>
          <p:cNvSpPr/>
          <p:nvPr/>
        </p:nvSpPr>
        <p:spPr>
          <a:xfrm>
            <a:off x="914400" y="5870448"/>
            <a:ext cx="10332720" cy="164592"/>
          </a:xfrm>
          <a:prstGeom prst="rect">
            <a:avLst/>
          </a:prstGeom>
          <a:noFill/>
          <a:ln/>
        </p:spPr>
        <p:txBody>
          <a:bodyPr wrap="square" lIns="0" tIns="0" rIns="0" bIns="0" rtlCol="0" anchor="ctr"/>
          <a:lstStyle/>
          <a:p>
            <a:pPr algn="ctr" indent="0" marL="0">
              <a:buNone/>
            </a:pPr>
            <a:r>
              <a:rPr lang="en-US" sz="1050" b="1" dirty="0">
                <a:solidFill>
                  <a:srgbClr val="0C8B83"/>
                </a:solidFill>
                <a:latin typeface="Arial" pitchFamily="34" charset="0"/>
                <a:ea typeface="Arial" pitchFamily="34" charset="-122"/>
                <a:cs typeface="Arial" pitchFamily="34" charset="-120"/>
              </a:rPr>
              <a:t>Use the included evaluation form when hands-on demonstration or workplace verification is appropriate or required.</a:t>
            </a:r>
            <a:endParaRPr lang="en-US" sz="1050" dirty="0"/>
          </a:p>
        </p:txBody>
      </p:sp>
      <p:sp>
        <p:nvSpPr>
          <p:cNvPr id="33" name="Text 30"/>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34" name="Text 31"/>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13 / 17</a:t>
            </a:r>
            <a:endParaRPr lang="en-US" sz="6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KNOWLEDGE CHECK / PART 1</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Knowledge check 1-5</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Use the printable test in the course package for employee responses.</a:t>
            </a:r>
            <a:endParaRPr lang="en-US" sz="1150" dirty="0"/>
          </a:p>
        </p:txBody>
      </p:sp>
      <p:sp>
        <p:nvSpPr>
          <p:cNvPr id="6" name="Text 4"/>
          <p:cNvSpPr/>
          <p:nvPr/>
        </p:nvSpPr>
        <p:spPr>
          <a:xfrm>
            <a:off x="685800" y="1737360"/>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1</a:t>
            </a:r>
            <a:endParaRPr lang="en-US" sz="800" dirty="0"/>
          </a:p>
        </p:txBody>
      </p:sp>
      <p:sp>
        <p:nvSpPr>
          <p:cNvPr id="7" name="Text 5"/>
          <p:cNvSpPr/>
          <p:nvPr/>
        </p:nvSpPr>
        <p:spPr>
          <a:xfrm>
            <a:off x="1234440" y="1691640"/>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Rear-wheel steering means the operator must watch for:</a:t>
            </a:r>
            <a:endParaRPr lang="en-US" sz="1280" dirty="0"/>
          </a:p>
        </p:txBody>
      </p:sp>
      <p:sp>
        <p:nvSpPr>
          <p:cNvPr id="8" name="Text 6"/>
          <p:cNvSpPr/>
          <p:nvPr/>
        </p:nvSpPr>
        <p:spPr>
          <a:xfrm>
            <a:off x="685800" y="2569464"/>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2</a:t>
            </a:r>
            <a:endParaRPr lang="en-US" sz="800" dirty="0"/>
          </a:p>
        </p:txBody>
      </p:sp>
      <p:sp>
        <p:nvSpPr>
          <p:cNvPr id="9" name="Text 7"/>
          <p:cNvSpPr/>
          <p:nvPr/>
        </p:nvSpPr>
        <p:spPr>
          <a:xfrm>
            <a:off x="1234440" y="2523744"/>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A loaded counterbalance forklift should normally travel with the load:</a:t>
            </a:r>
            <a:endParaRPr lang="en-US" sz="1280" dirty="0"/>
          </a:p>
        </p:txBody>
      </p:sp>
      <p:sp>
        <p:nvSpPr>
          <p:cNvPr id="10" name="Text 8"/>
          <p:cNvSpPr/>
          <p:nvPr/>
        </p:nvSpPr>
        <p:spPr>
          <a:xfrm>
            <a:off x="685800" y="3401568"/>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3</a:t>
            </a:r>
            <a:endParaRPr lang="en-US" sz="800" dirty="0"/>
          </a:p>
        </p:txBody>
      </p:sp>
      <p:sp>
        <p:nvSpPr>
          <p:cNvPr id="11" name="Text 9"/>
          <p:cNvSpPr/>
          <p:nvPr/>
        </p:nvSpPr>
        <p:spPr>
          <a:xfrm>
            <a:off x="1234440" y="3355848"/>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During a tip-over in a seated sit-down forklift, the operator should generally:</a:t>
            </a:r>
            <a:endParaRPr lang="en-US" sz="1280" dirty="0"/>
          </a:p>
        </p:txBody>
      </p:sp>
      <p:sp>
        <p:nvSpPr>
          <p:cNvPr id="12" name="Text 10"/>
          <p:cNvSpPr/>
          <p:nvPr/>
        </p:nvSpPr>
        <p:spPr>
          <a:xfrm>
            <a:off x="685800" y="4233672"/>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4</a:t>
            </a:r>
            <a:endParaRPr lang="en-US" sz="800" dirty="0"/>
          </a:p>
        </p:txBody>
      </p:sp>
      <p:sp>
        <p:nvSpPr>
          <p:cNvPr id="13" name="Text 11"/>
          <p:cNvSpPr/>
          <p:nvPr/>
        </p:nvSpPr>
        <p:spPr>
          <a:xfrm>
            <a:off x="1234440" y="4187952"/>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Before lifting a load, the operator should check:</a:t>
            </a:r>
            <a:endParaRPr lang="en-US" sz="1280" dirty="0"/>
          </a:p>
        </p:txBody>
      </p:sp>
      <p:sp>
        <p:nvSpPr>
          <p:cNvPr id="14" name="Text 12"/>
          <p:cNvSpPr/>
          <p:nvPr/>
        </p:nvSpPr>
        <p:spPr>
          <a:xfrm>
            <a:off x="685800" y="5065776"/>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5</a:t>
            </a:r>
            <a:endParaRPr lang="en-US" sz="800" dirty="0"/>
          </a:p>
        </p:txBody>
      </p:sp>
      <p:sp>
        <p:nvSpPr>
          <p:cNvPr id="15" name="Text 13"/>
          <p:cNvSpPr/>
          <p:nvPr/>
        </p:nvSpPr>
        <p:spPr>
          <a:xfrm>
            <a:off x="1234440" y="5020056"/>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Fast turns increase:</a:t>
            </a:r>
            <a:endParaRPr lang="en-US" sz="1280" dirty="0"/>
          </a:p>
        </p:txBody>
      </p:sp>
      <p:sp>
        <p:nvSpPr>
          <p:cNvPr id="17" name="Text 1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18" name="Text 1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14 / 17</a:t>
            </a:r>
            <a:endParaRPr lang="en-US" sz="6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KNOWLEDGE CHECK / PART 2</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Knowledge check 6-10</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Use the printable test in the course package for employee responses.</a:t>
            </a:r>
            <a:endParaRPr lang="en-US" sz="1150" dirty="0"/>
          </a:p>
        </p:txBody>
      </p:sp>
      <p:sp>
        <p:nvSpPr>
          <p:cNvPr id="6" name="Text 4"/>
          <p:cNvSpPr/>
          <p:nvPr/>
        </p:nvSpPr>
        <p:spPr>
          <a:xfrm>
            <a:off x="685800" y="1737360"/>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6</a:t>
            </a:r>
            <a:endParaRPr lang="en-US" sz="800" dirty="0"/>
          </a:p>
        </p:txBody>
      </p:sp>
      <p:sp>
        <p:nvSpPr>
          <p:cNvPr id="7" name="Text 5"/>
          <p:cNvSpPr/>
          <p:nvPr/>
        </p:nvSpPr>
        <p:spPr>
          <a:xfrm>
            <a:off x="1234440" y="1691640"/>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When parking unattended, forks should be:</a:t>
            </a:r>
            <a:endParaRPr lang="en-US" sz="1280" dirty="0"/>
          </a:p>
        </p:txBody>
      </p:sp>
      <p:sp>
        <p:nvSpPr>
          <p:cNvPr id="8" name="Text 6"/>
          <p:cNvSpPr/>
          <p:nvPr/>
        </p:nvSpPr>
        <p:spPr>
          <a:xfrm>
            <a:off x="685800" y="2569464"/>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7</a:t>
            </a:r>
            <a:endParaRPr lang="en-US" sz="800" dirty="0"/>
          </a:p>
        </p:txBody>
      </p:sp>
      <p:sp>
        <p:nvSpPr>
          <p:cNvPr id="9" name="Text 7"/>
          <p:cNvSpPr/>
          <p:nvPr/>
        </p:nvSpPr>
        <p:spPr>
          <a:xfrm>
            <a:off x="1234440" y="2523744"/>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A dock plate should be entered only after:</a:t>
            </a:r>
            <a:endParaRPr lang="en-US" sz="1280" dirty="0"/>
          </a:p>
        </p:txBody>
      </p:sp>
      <p:sp>
        <p:nvSpPr>
          <p:cNvPr id="10" name="Text 8"/>
          <p:cNvSpPr/>
          <p:nvPr/>
        </p:nvSpPr>
        <p:spPr>
          <a:xfrm>
            <a:off x="685800" y="3401568"/>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8</a:t>
            </a:r>
            <a:endParaRPr lang="en-US" sz="800" dirty="0"/>
          </a:p>
        </p:txBody>
      </p:sp>
      <p:sp>
        <p:nvSpPr>
          <p:cNvPr id="11" name="Text 9"/>
          <p:cNvSpPr/>
          <p:nvPr/>
        </p:nvSpPr>
        <p:spPr>
          <a:xfrm>
            <a:off x="1234440" y="3355848"/>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An attachment can:</a:t>
            </a:r>
            <a:endParaRPr lang="en-US" sz="1280" dirty="0"/>
          </a:p>
        </p:txBody>
      </p:sp>
      <p:sp>
        <p:nvSpPr>
          <p:cNvPr id="12" name="Text 10"/>
          <p:cNvSpPr/>
          <p:nvPr/>
        </p:nvSpPr>
        <p:spPr>
          <a:xfrm>
            <a:off x="685800" y="4233672"/>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9</a:t>
            </a:r>
            <a:endParaRPr lang="en-US" sz="800" dirty="0"/>
          </a:p>
        </p:txBody>
      </p:sp>
      <p:sp>
        <p:nvSpPr>
          <p:cNvPr id="13" name="Text 11"/>
          <p:cNvSpPr/>
          <p:nvPr/>
        </p:nvSpPr>
        <p:spPr>
          <a:xfrm>
            <a:off x="1234440" y="4187952"/>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Tail swing is most important near:</a:t>
            </a:r>
            <a:endParaRPr lang="en-US" sz="1280" dirty="0"/>
          </a:p>
        </p:txBody>
      </p:sp>
      <p:sp>
        <p:nvSpPr>
          <p:cNvPr id="14" name="Text 12"/>
          <p:cNvSpPr/>
          <p:nvPr/>
        </p:nvSpPr>
        <p:spPr>
          <a:xfrm>
            <a:off x="685800" y="5065776"/>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10</a:t>
            </a:r>
            <a:endParaRPr lang="en-US" sz="800" dirty="0"/>
          </a:p>
        </p:txBody>
      </p:sp>
      <p:sp>
        <p:nvSpPr>
          <p:cNvPr id="15" name="Text 13"/>
          <p:cNvSpPr/>
          <p:nvPr/>
        </p:nvSpPr>
        <p:spPr>
          <a:xfrm>
            <a:off x="1234440" y="5020056"/>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This course replaces practical evaluation on the actual truck.</a:t>
            </a:r>
            <a:endParaRPr lang="en-US" sz="1280" dirty="0"/>
          </a:p>
        </p:txBody>
      </p:sp>
      <p:sp>
        <p:nvSpPr>
          <p:cNvPr id="17" name="Text 1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18" name="Text 1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15 / 17</a:t>
            </a:r>
            <a:endParaRPr lang="en-US" sz="6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71018"/>
        </a:solidFill>
      </p:bgPr>
    </p:bg>
    <p:spTree>
      <p:nvGrpSpPr>
        <p:cNvPr id="1" name=""/>
        <p:cNvGrpSpPr/>
        <p:nvPr/>
      </p:nvGrpSpPr>
      <p:grpSpPr>
        <a:xfrm>
          <a:off x="0" y="0"/>
          <a:ext cx="0" cy="0"/>
          <a:chOff x="0" y="0"/>
          <a:chExt cx="0" cy="0"/>
        </a:xfrm>
      </p:grpSpPr>
      <p:sp>
        <p:nvSpPr>
          <p:cNvPr id="2" name="Text 0"/>
          <p:cNvSpPr/>
          <p:nvPr/>
        </p:nvSpPr>
        <p:spPr>
          <a:xfrm>
            <a:off x="640080" y="594360"/>
            <a:ext cx="4754880" cy="182880"/>
          </a:xfrm>
          <a:prstGeom prst="rect">
            <a:avLst/>
          </a:prstGeom>
          <a:noFill/>
          <a:ln/>
        </p:spPr>
        <p:txBody>
          <a:bodyPr wrap="square" lIns="0" tIns="0" rIns="0" bIns="0" rtlCol="0" anchor="ctr"/>
          <a:lstStyle/>
          <a:p>
            <a:pPr indent="0" marL="0">
              <a:buNone/>
            </a:pPr>
            <a:r>
              <a:rPr lang="en-US" sz="800" b="1" spc="150" kern="0" dirty="0">
                <a:solidFill>
                  <a:srgbClr val="7FE1D9"/>
                </a:solidFill>
                <a:latin typeface="Arial" pitchFamily="34" charset="0"/>
                <a:ea typeface="Arial" pitchFamily="34" charset="-122"/>
                <a:cs typeface="Arial" pitchFamily="34" charset="-120"/>
              </a:rPr>
              <a:t>TAKE IT BACK TO THE FLOOR</a:t>
            </a:r>
            <a:endParaRPr lang="en-US" sz="800" dirty="0"/>
          </a:p>
        </p:txBody>
      </p:sp>
      <p:sp>
        <p:nvSpPr>
          <p:cNvPr id="3" name="Text 1"/>
          <p:cNvSpPr/>
          <p:nvPr/>
        </p:nvSpPr>
        <p:spPr>
          <a:xfrm>
            <a:off x="640080" y="1234440"/>
            <a:ext cx="7863840" cy="1463040"/>
          </a:xfrm>
          <a:prstGeom prst="rect">
            <a:avLst/>
          </a:prstGeom>
          <a:noFill/>
          <a:ln/>
        </p:spPr>
        <p:txBody>
          <a:bodyPr wrap="square" lIns="0" tIns="0" rIns="0" bIns="0" rtlCol="0" anchor="ctr"/>
          <a:lstStyle/>
          <a:p>
            <a:pPr indent="0" marL="0">
              <a:buNone/>
            </a:pPr>
            <a:r>
              <a:rPr lang="en-US" sz="3400" b="1" dirty="0">
                <a:solidFill>
                  <a:srgbClr val="FFFFFF"/>
                </a:solidFill>
                <a:latin typeface="Arial" pitchFamily="34" charset="0"/>
                <a:ea typeface="Arial" pitchFamily="34" charset="-122"/>
                <a:cs typeface="Arial" pitchFamily="34" charset="-120"/>
              </a:rPr>
              <a:t>Know the hazard. Use the control. Stop when it is not right.</a:t>
            </a:r>
            <a:endParaRPr lang="en-US" sz="3400" dirty="0"/>
          </a:p>
        </p:txBody>
      </p:sp>
      <p:sp>
        <p:nvSpPr>
          <p:cNvPr id="4" name="Text 2"/>
          <p:cNvSpPr/>
          <p:nvPr/>
        </p:nvSpPr>
        <p:spPr>
          <a:xfrm>
            <a:off x="685800" y="3291840"/>
            <a:ext cx="365760"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01</a:t>
            </a:r>
            <a:endParaRPr lang="en-US" sz="700" dirty="0"/>
          </a:p>
        </p:txBody>
      </p:sp>
      <p:sp>
        <p:nvSpPr>
          <p:cNvPr id="5" name="Text 3"/>
          <p:cNvSpPr/>
          <p:nvPr/>
        </p:nvSpPr>
        <p:spPr>
          <a:xfrm>
            <a:off x="1170432" y="3246120"/>
            <a:ext cx="6766560" cy="347472"/>
          </a:xfrm>
          <a:prstGeom prst="rect">
            <a:avLst/>
          </a:prstGeom>
          <a:noFill/>
          <a:ln/>
        </p:spPr>
        <p:txBody>
          <a:bodyPr wrap="square" lIns="0" tIns="0" rIns="0" bIns="0" rtlCol="0" anchor="ctr"/>
          <a:lstStyle/>
          <a:p>
            <a:pPr indent="0" marL="0">
              <a:buNone/>
            </a:pPr>
            <a:r>
              <a:rPr lang="en-US" sz="1320" b="1" dirty="0">
                <a:solidFill>
                  <a:srgbClr val="FFFFFF"/>
                </a:solidFill>
                <a:latin typeface="Arial" pitchFamily="34" charset="0"/>
                <a:ea typeface="Arial" pitchFamily="34" charset="-122"/>
                <a:cs typeface="Arial" pitchFamily="34" charset="-120"/>
              </a:rPr>
              <a:t>Recognize counterbalance truck stability and rear-swing hazards</a:t>
            </a:r>
            <a:endParaRPr lang="en-US" sz="1320" dirty="0"/>
          </a:p>
        </p:txBody>
      </p:sp>
      <p:sp>
        <p:nvSpPr>
          <p:cNvPr id="6" name="Text 4"/>
          <p:cNvSpPr/>
          <p:nvPr/>
        </p:nvSpPr>
        <p:spPr>
          <a:xfrm>
            <a:off x="685800" y="4005072"/>
            <a:ext cx="365760"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7" name="Text 5"/>
          <p:cNvSpPr/>
          <p:nvPr/>
        </p:nvSpPr>
        <p:spPr>
          <a:xfrm>
            <a:off x="1170432" y="3959352"/>
            <a:ext cx="6766560" cy="347472"/>
          </a:xfrm>
          <a:prstGeom prst="rect">
            <a:avLst/>
          </a:prstGeom>
          <a:noFill/>
          <a:ln/>
        </p:spPr>
        <p:txBody>
          <a:bodyPr wrap="square" lIns="0" tIns="0" rIns="0" bIns="0" rtlCol="0" anchor="ctr"/>
          <a:lstStyle/>
          <a:p>
            <a:pPr indent="0" marL="0">
              <a:buNone/>
            </a:pPr>
            <a:r>
              <a:rPr lang="en-US" sz="1320" b="1" dirty="0">
                <a:solidFill>
                  <a:srgbClr val="FFFFFF"/>
                </a:solidFill>
                <a:latin typeface="Arial" pitchFamily="34" charset="0"/>
                <a:ea typeface="Arial" pitchFamily="34" charset="-122"/>
                <a:cs typeface="Arial" pitchFamily="34" charset="-120"/>
              </a:rPr>
              <a:t>Seat belt/restraint is damaged or bypassed</a:t>
            </a:r>
            <a:endParaRPr lang="en-US" sz="1320" dirty="0"/>
          </a:p>
        </p:txBody>
      </p:sp>
      <p:sp>
        <p:nvSpPr>
          <p:cNvPr id="8" name="Text 6"/>
          <p:cNvSpPr/>
          <p:nvPr/>
        </p:nvSpPr>
        <p:spPr>
          <a:xfrm>
            <a:off x="685800" y="4718304"/>
            <a:ext cx="365760"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03</a:t>
            </a:r>
            <a:endParaRPr lang="en-US" sz="700" dirty="0"/>
          </a:p>
        </p:txBody>
      </p:sp>
      <p:sp>
        <p:nvSpPr>
          <p:cNvPr id="9" name="Text 7"/>
          <p:cNvSpPr/>
          <p:nvPr/>
        </p:nvSpPr>
        <p:spPr>
          <a:xfrm>
            <a:off x="1170432" y="4672584"/>
            <a:ext cx="6766560" cy="347472"/>
          </a:xfrm>
          <a:prstGeom prst="rect">
            <a:avLst/>
          </a:prstGeom>
          <a:noFill/>
          <a:ln/>
        </p:spPr>
        <p:txBody>
          <a:bodyPr wrap="square" lIns="0" tIns="0" rIns="0" bIns="0" rtlCol="0" anchor="ctr"/>
          <a:lstStyle/>
          <a:p>
            <a:pPr indent="0" marL="0">
              <a:buNone/>
            </a:pPr>
            <a:r>
              <a:rPr lang="en-US" sz="1320" b="1" dirty="0">
                <a:solidFill>
                  <a:srgbClr val="FFFFFF"/>
                </a:solidFill>
                <a:latin typeface="Arial" pitchFamily="34" charset="0"/>
                <a:ea typeface="Arial" pitchFamily="34" charset="-122"/>
                <a:cs typeface="Arial" pitchFamily="34" charset="-120"/>
              </a:rPr>
              <a:t>Actual truck controls, capacity plate and attachments</a:t>
            </a:r>
            <a:endParaRPr lang="en-US" sz="1320" dirty="0"/>
          </a:p>
        </p:txBody>
      </p:sp>
      <p:sp>
        <p:nvSpPr>
          <p:cNvPr id="10" name="Shape 8"/>
          <p:cNvSpPr/>
          <p:nvPr/>
        </p:nvSpPr>
        <p:spPr>
          <a:xfrm>
            <a:off x="8641080" y="1234440"/>
            <a:ext cx="2697480" cy="4389120"/>
          </a:xfrm>
          <a:prstGeom prst="roundRect">
            <a:avLst>
              <a:gd name="adj" fmla="val 2373"/>
            </a:avLst>
          </a:prstGeom>
          <a:solidFill>
            <a:srgbClr val="0F1F29"/>
          </a:solidFill>
          <a:ln w="12700">
            <a:solidFill>
              <a:srgbClr val="24404C"/>
            </a:solidFill>
            <a:prstDash val="solid"/>
          </a:ln>
        </p:spPr>
      </p:sp>
      <p:sp>
        <p:nvSpPr>
          <p:cNvPr id="11" name="Text 9"/>
          <p:cNvSpPr/>
          <p:nvPr/>
        </p:nvSpPr>
        <p:spPr>
          <a:xfrm>
            <a:off x="8979408" y="1600200"/>
            <a:ext cx="1920240" cy="182880"/>
          </a:xfrm>
          <a:prstGeom prst="rect">
            <a:avLst/>
          </a:prstGeom>
          <a:noFill/>
          <a:ln/>
        </p:spPr>
        <p:txBody>
          <a:bodyPr wrap="square" lIns="0" tIns="0" rIns="0" bIns="0" rtlCol="0" anchor="ctr"/>
          <a:lstStyle/>
          <a:p>
            <a:pPr indent="0" marL="0">
              <a:buNone/>
            </a:pPr>
            <a:r>
              <a:rPr lang="en-US" sz="700" b="1" spc="130" kern="0" dirty="0">
                <a:solidFill>
                  <a:srgbClr val="F0B64A"/>
                </a:solidFill>
                <a:latin typeface="Arial" pitchFamily="34" charset="0"/>
                <a:ea typeface="Arial" pitchFamily="34" charset="-122"/>
                <a:cs typeface="Arial" pitchFamily="34" charset="-120"/>
              </a:rPr>
              <a:t>NEXT STEPS</a:t>
            </a:r>
            <a:endParaRPr lang="en-US" sz="700" dirty="0"/>
          </a:p>
        </p:txBody>
      </p:sp>
      <p:sp>
        <p:nvSpPr>
          <p:cNvPr id="12" name="Text 10"/>
          <p:cNvSpPr/>
          <p:nvPr/>
        </p:nvSpPr>
        <p:spPr>
          <a:xfrm>
            <a:off x="8979408" y="2121408"/>
            <a:ext cx="320040" cy="146304"/>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01</a:t>
            </a:r>
            <a:endParaRPr lang="en-US" sz="700" dirty="0"/>
          </a:p>
        </p:txBody>
      </p:sp>
      <p:sp>
        <p:nvSpPr>
          <p:cNvPr id="13" name="Text 11"/>
          <p:cNvSpPr/>
          <p:nvPr/>
        </p:nvSpPr>
        <p:spPr>
          <a:xfrm>
            <a:off x="9345168" y="2075688"/>
            <a:ext cx="1600200" cy="420624"/>
          </a:xfrm>
          <a:prstGeom prst="rect">
            <a:avLst/>
          </a:prstGeom>
          <a:noFill/>
          <a:ln/>
        </p:spPr>
        <p:txBody>
          <a:bodyPr wrap="square" lIns="0" tIns="0" rIns="0" bIns="0" rtlCol="0" anchor="ctr"/>
          <a:lstStyle/>
          <a:p>
            <a:pPr indent="0" marL="0">
              <a:buNone/>
            </a:pPr>
            <a:r>
              <a:rPr lang="en-US" sz="1020" dirty="0">
                <a:solidFill>
                  <a:srgbClr val="FFFFFF"/>
                </a:solidFill>
                <a:latin typeface="Arial" pitchFamily="34" charset="0"/>
                <a:ea typeface="Arial" pitchFamily="34" charset="-122"/>
                <a:cs typeface="Arial" pitchFamily="34" charset="-120"/>
              </a:rPr>
              <a:t>Answer questions</a:t>
            </a:r>
            <a:endParaRPr lang="en-US" sz="1020" dirty="0"/>
          </a:p>
        </p:txBody>
      </p:sp>
      <p:sp>
        <p:nvSpPr>
          <p:cNvPr id="14" name="Text 12"/>
          <p:cNvSpPr/>
          <p:nvPr/>
        </p:nvSpPr>
        <p:spPr>
          <a:xfrm>
            <a:off x="8979408" y="2816352"/>
            <a:ext cx="320040" cy="146304"/>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02</a:t>
            </a:r>
            <a:endParaRPr lang="en-US" sz="700" dirty="0"/>
          </a:p>
        </p:txBody>
      </p:sp>
      <p:sp>
        <p:nvSpPr>
          <p:cNvPr id="15" name="Text 13"/>
          <p:cNvSpPr/>
          <p:nvPr/>
        </p:nvSpPr>
        <p:spPr>
          <a:xfrm>
            <a:off x="9345168" y="2770632"/>
            <a:ext cx="1600200" cy="420624"/>
          </a:xfrm>
          <a:prstGeom prst="rect">
            <a:avLst/>
          </a:prstGeom>
          <a:noFill/>
          <a:ln/>
        </p:spPr>
        <p:txBody>
          <a:bodyPr wrap="square" lIns="0" tIns="0" rIns="0" bIns="0" rtlCol="0" anchor="ctr"/>
          <a:lstStyle/>
          <a:p>
            <a:pPr indent="0" marL="0">
              <a:buNone/>
            </a:pPr>
            <a:r>
              <a:rPr lang="en-US" sz="1020" dirty="0">
                <a:solidFill>
                  <a:srgbClr val="FFFFFF"/>
                </a:solidFill>
                <a:latin typeface="Arial" pitchFamily="34" charset="0"/>
                <a:ea typeface="Arial" pitchFamily="34" charset="-122"/>
                <a:cs typeface="Arial" pitchFamily="34" charset="-120"/>
              </a:rPr>
              <a:t>Complete site-specific training</a:t>
            </a:r>
            <a:endParaRPr lang="en-US" sz="1020" dirty="0"/>
          </a:p>
        </p:txBody>
      </p:sp>
      <p:sp>
        <p:nvSpPr>
          <p:cNvPr id="16" name="Text 14"/>
          <p:cNvSpPr/>
          <p:nvPr/>
        </p:nvSpPr>
        <p:spPr>
          <a:xfrm>
            <a:off x="8979408" y="3511296"/>
            <a:ext cx="320040" cy="146304"/>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03</a:t>
            </a:r>
            <a:endParaRPr lang="en-US" sz="700" dirty="0"/>
          </a:p>
        </p:txBody>
      </p:sp>
      <p:sp>
        <p:nvSpPr>
          <p:cNvPr id="17" name="Text 15"/>
          <p:cNvSpPr/>
          <p:nvPr/>
        </p:nvSpPr>
        <p:spPr>
          <a:xfrm>
            <a:off x="9345168" y="3465576"/>
            <a:ext cx="1600200" cy="420624"/>
          </a:xfrm>
          <a:prstGeom prst="rect">
            <a:avLst/>
          </a:prstGeom>
          <a:noFill/>
          <a:ln/>
        </p:spPr>
        <p:txBody>
          <a:bodyPr wrap="square" lIns="0" tIns="0" rIns="0" bIns="0" rtlCol="0" anchor="ctr"/>
          <a:lstStyle/>
          <a:p>
            <a:pPr indent="0" marL="0">
              <a:buNone/>
            </a:pPr>
            <a:r>
              <a:rPr lang="en-US" sz="1020" dirty="0">
                <a:solidFill>
                  <a:srgbClr val="FFFFFF"/>
                </a:solidFill>
                <a:latin typeface="Arial" pitchFamily="34" charset="0"/>
                <a:ea typeface="Arial" pitchFamily="34" charset="-122"/>
                <a:cs typeface="Arial" pitchFamily="34" charset="-120"/>
              </a:rPr>
              <a:t>Complete required hands-on evaluation</a:t>
            </a:r>
            <a:endParaRPr lang="en-US" sz="1020" dirty="0"/>
          </a:p>
        </p:txBody>
      </p:sp>
      <p:sp>
        <p:nvSpPr>
          <p:cNvPr id="18" name="Text 16"/>
          <p:cNvSpPr/>
          <p:nvPr/>
        </p:nvSpPr>
        <p:spPr>
          <a:xfrm>
            <a:off x="8979408" y="4206240"/>
            <a:ext cx="320040" cy="146304"/>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04</a:t>
            </a:r>
            <a:endParaRPr lang="en-US" sz="700" dirty="0"/>
          </a:p>
        </p:txBody>
      </p:sp>
      <p:sp>
        <p:nvSpPr>
          <p:cNvPr id="19" name="Text 17"/>
          <p:cNvSpPr/>
          <p:nvPr/>
        </p:nvSpPr>
        <p:spPr>
          <a:xfrm>
            <a:off x="9345168" y="4160520"/>
            <a:ext cx="1600200" cy="420624"/>
          </a:xfrm>
          <a:prstGeom prst="rect">
            <a:avLst/>
          </a:prstGeom>
          <a:noFill/>
          <a:ln/>
        </p:spPr>
        <p:txBody>
          <a:bodyPr wrap="square" lIns="0" tIns="0" rIns="0" bIns="0" rtlCol="0" anchor="ctr"/>
          <a:lstStyle/>
          <a:p>
            <a:pPr indent="0" marL="0">
              <a:buNone/>
            </a:pPr>
            <a:r>
              <a:rPr lang="en-US" sz="1020" dirty="0">
                <a:solidFill>
                  <a:srgbClr val="FFFFFF"/>
                </a:solidFill>
                <a:latin typeface="Arial" pitchFamily="34" charset="0"/>
                <a:ea typeface="Arial" pitchFamily="34" charset="-122"/>
                <a:cs typeface="Arial" pitchFamily="34" charset="-120"/>
              </a:rPr>
              <a:t>Document attendance/completion</a:t>
            </a:r>
            <a:endParaRPr lang="en-US" sz="102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16 / 17</a:t>
            </a:r>
            <a:endParaRPr lang="en-US" sz="6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REFERENCE / USE NOTE</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Use this package as a strong training foundation.</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Always align the material to current requirements, manufacturer instructions and your own procedures.</a:t>
            </a:r>
            <a:endParaRPr lang="en-US" sz="1150" dirty="0"/>
          </a:p>
        </p:txBody>
      </p:sp>
      <p:sp>
        <p:nvSpPr>
          <p:cNvPr id="6" name="Shape 4"/>
          <p:cNvSpPr/>
          <p:nvPr/>
        </p:nvSpPr>
        <p:spPr>
          <a:xfrm>
            <a:off x="658368" y="1828800"/>
            <a:ext cx="5303520" cy="1417320"/>
          </a:xfrm>
          <a:prstGeom prst="roundRect">
            <a:avLst>
              <a:gd name="adj" fmla="val 3871"/>
            </a:avLst>
          </a:prstGeom>
          <a:solidFill>
            <a:srgbClr val="F4F7F8"/>
          </a:solidFill>
          <a:ln w="12700">
            <a:solidFill>
              <a:srgbClr val="D9E3E7"/>
            </a:solidFill>
            <a:prstDash val="solid"/>
          </a:ln>
        </p:spPr>
      </p:sp>
      <p:sp>
        <p:nvSpPr>
          <p:cNvPr id="7" name="Shape 5"/>
          <p:cNvSpPr/>
          <p:nvPr/>
        </p:nvSpPr>
        <p:spPr>
          <a:xfrm>
            <a:off x="658368" y="1828800"/>
            <a:ext cx="54864" cy="1417320"/>
          </a:xfrm>
          <a:prstGeom prst="rect">
            <a:avLst/>
          </a:prstGeom>
          <a:solidFill>
            <a:srgbClr val="0C8B83"/>
          </a:solidFill>
          <a:ln w="12700">
            <a:solidFill>
              <a:srgbClr val="0C8B83"/>
            </a:solidFill>
            <a:prstDash val="solid"/>
          </a:ln>
        </p:spPr>
      </p:sp>
      <p:sp>
        <p:nvSpPr>
          <p:cNvPr id="8" name="Text 6"/>
          <p:cNvSpPr/>
          <p:nvPr/>
        </p:nvSpPr>
        <p:spPr>
          <a:xfrm>
            <a:off x="877824" y="1993392"/>
            <a:ext cx="4892040"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Primary reference</a:t>
            </a:r>
            <a:endParaRPr lang="en-US" sz="1200" dirty="0"/>
          </a:p>
        </p:txBody>
      </p:sp>
      <p:sp>
        <p:nvSpPr>
          <p:cNvPr id="9" name="Text 7"/>
          <p:cNvSpPr/>
          <p:nvPr/>
        </p:nvSpPr>
        <p:spPr>
          <a:xfrm>
            <a:off x="877824" y="2386584"/>
            <a:ext cx="4892040" cy="69494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29 CFR 1910.178(l)</a:t>
            </a:r>
            <a:endParaRPr lang="en-US" sz="1030" dirty="0"/>
          </a:p>
        </p:txBody>
      </p:sp>
      <p:sp>
        <p:nvSpPr>
          <p:cNvPr id="10" name="Shape 8"/>
          <p:cNvSpPr/>
          <p:nvPr/>
        </p:nvSpPr>
        <p:spPr>
          <a:xfrm>
            <a:off x="658368" y="3493008"/>
            <a:ext cx="5303520" cy="1691640"/>
          </a:xfrm>
          <a:prstGeom prst="roundRect">
            <a:avLst>
              <a:gd name="adj" fmla="val 3243"/>
            </a:avLst>
          </a:prstGeom>
          <a:solidFill>
            <a:srgbClr val="F4F7F8"/>
          </a:solidFill>
          <a:ln w="12700">
            <a:solidFill>
              <a:srgbClr val="D9E3E7"/>
            </a:solidFill>
            <a:prstDash val="solid"/>
          </a:ln>
        </p:spPr>
      </p:sp>
      <p:sp>
        <p:nvSpPr>
          <p:cNvPr id="11" name="Shape 9"/>
          <p:cNvSpPr/>
          <p:nvPr/>
        </p:nvSpPr>
        <p:spPr>
          <a:xfrm>
            <a:off x="658368" y="3493008"/>
            <a:ext cx="54864" cy="1691640"/>
          </a:xfrm>
          <a:prstGeom prst="rect">
            <a:avLst/>
          </a:prstGeom>
          <a:solidFill>
            <a:srgbClr val="F0B64A"/>
          </a:solidFill>
          <a:ln w="12700">
            <a:solidFill>
              <a:srgbClr val="F0B64A"/>
            </a:solidFill>
            <a:prstDash val="solid"/>
          </a:ln>
        </p:spPr>
      </p:sp>
      <p:sp>
        <p:nvSpPr>
          <p:cNvPr id="12" name="Text 10"/>
          <p:cNvSpPr/>
          <p:nvPr/>
        </p:nvSpPr>
        <p:spPr>
          <a:xfrm>
            <a:off x="877824" y="3657600"/>
            <a:ext cx="4892040"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Training use note</a:t>
            </a:r>
            <a:endParaRPr lang="en-US" sz="1200" dirty="0"/>
          </a:p>
        </p:txBody>
      </p:sp>
      <p:sp>
        <p:nvSpPr>
          <p:cNvPr id="13" name="Text 11"/>
          <p:cNvSpPr/>
          <p:nvPr/>
        </p:nvSpPr>
        <p:spPr>
          <a:xfrm>
            <a:off x="877824" y="4050792"/>
            <a:ext cx="4892040" cy="96926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Equipment-specific formal instruction. Hands-on training and workplace evaluation on the actual truck type are required.</a:t>
            </a:r>
            <a:endParaRPr lang="en-US" sz="1030" dirty="0"/>
          </a:p>
        </p:txBody>
      </p:sp>
      <p:sp>
        <p:nvSpPr>
          <p:cNvPr id="14" name="Shape 12"/>
          <p:cNvSpPr/>
          <p:nvPr/>
        </p:nvSpPr>
        <p:spPr>
          <a:xfrm>
            <a:off x="6263640" y="1828800"/>
            <a:ext cx="5257800" cy="3355848"/>
          </a:xfrm>
          <a:prstGeom prst="roundRect">
            <a:avLst>
              <a:gd name="adj" fmla="val 1635"/>
            </a:avLst>
          </a:prstGeom>
          <a:solidFill>
            <a:srgbClr val="0D1822"/>
          </a:solidFill>
          <a:ln w="12700">
            <a:solidFill>
              <a:srgbClr val="243945"/>
            </a:solidFill>
            <a:prstDash val="solid"/>
          </a:ln>
        </p:spPr>
      </p:sp>
      <p:sp>
        <p:nvSpPr>
          <p:cNvPr id="15" name="Text 13"/>
          <p:cNvSpPr/>
          <p:nvPr/>
        </p:nvSpPr>
        <p:spPr>
          <a:xfrm>
            <a:off x="6629400" y="2194560"/>
            <a:ext cx="2194560" cy="182880"/>
          </a:xfrm>
          <a:prstGeom prst="rect">
            <a:avLst/>
          </a:prstGeom>
          <a:noFill/>
          <a:ln/>
        </p:spPr>
        <p:txBody>
          <a:bodyPr wrap="square" lIns="0" tIns="0" rIns="0" bIns="0" rtlCol="0" anchor="ctr"/>
          <a:lstStyle/>
          <a:p>
            <a:pPr indent="0" marL="0">
              <a:buNone/>
            </a:pPr>
            <a:r>
              <a:rPr lang="en-US" sz="700" b="1" spc="120" kern="0" dirty="0">
                <a:solidFill>
                  <a:srgbClr val="7FE1D9"/>
                </a:solidFill>
                <a:latin typeface="Arial" pitchFamily="34" charset="0"/>
                <a:ea typeface="Arial" pitchFamily="34" charset="-122"/>
                <a:cs typeface="Arial" pitchFamily="34" charset="-120"/>
              </a:rPr>
              <a:t>BEFORE YOU DELIVER</a:t>
            </a:r>
            <a:endParaRPr lang="en-US" sz="700" dirty="0"/>
          </a:p>
        </p:txBody>
      </p:sp>
      <p:sp>
        <p:nvSpPr>
          <p:cNvPr id="16" name="Text 14"/>
          <p:cNvSpPr/>
          <p:nvPr/>
        </p:nvSpPr>
        <p:spPr>
          <a:xfrm>
            <a:off x="6629400" y="2697480"/>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17" name="Text 15"/>
          <p:cNvSpPr/>
          <p:nvPr/>
        </p:nvSpPr>
        <p:spPr>
          <a:xfrm>
            <a:off x="6995160" y="2670048"/>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Confirm current OSHA/state-plan requirements</a:t>
            </a:r>
            <a:endParaRPr lang="en-US" sz="1050" dirty="0"/>
          </a:p>
        </p:txBody>
      </p:sp>
      <p:sp>
        <p:nvSpPr>
          <p:cNvPr id="18" name="Text 16"/>
          <p:cNvSpPr/>
          <p:nvPr/>
        </p:nvSpPr>
        <p:spPr>
          <a:xfrm>
            <a:off x="6629400" y="3136392"/>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19" name="Text 17"/>
          <p:cNvSpPr/>
          <p:nvPr/>
        </p:nvSpPr>
        <p:spPr>
          <a:xfrm>
            <a:off x="6995160" y="3108960"/>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Insert your procedures and equipment information</a:t>
            </a:r>
            <a:endParaRPr lang="en-US" sz="1050" dirty="0"/>
          </a:p>
        </p:txBody>
      </p:sp>
      <p:sp>
        <p:nvSpPr>
          <p:cNvPr id="20" name="Text 18"/>
          <p:cNvSpPr/>
          <p:nvPr/>
        </p:nvSpPr>
        <p:spPr>
          <a:xfrm>
            <a:off x="6629400" y="3575304"/>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21" name="Text 19"/>
          <p:cNvSpPr/>
          <p:nvPr/>
        </p:nvSpPr>
        <p:spPr>
          <a:xfrm>
            <a:off x="6995160" y="3547872"/>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Use qualified/competent trainers where required</a:t>
            </a:r>
            <a:endParaRPr lang="en-US" sz="1050" dirty="0"/>
          </a:p>
        </p:txBody>
      </p:sp>
      <p:sp>
        <p:nvSpPr>
          <p:cNvPr id="22" name="Text 20"/>
          <p:cNvSpPr/>
          <p:nvPr/>
        </p:nvSpPr>
        <p:spPr>
          <a:xfrm>
            <a:off x="6629400" y="4014216"/>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23" name="Text 21"/>
          <p:cNvSpPr/>
          <p:nvPr/>
        </p:nvSpPr>
        <p:spPr>
          <a:xfrm>
            <a:off x="6995160" y="3986784"/>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Complete practical/workplace evaluation where required</a:t>
            </a:r>
            <a:endParaRPr lang="en-US" sz="1050" dirty="0"/>
          </a:p>
        </p:txBody>
      </p:sp>
      <p:sp>
        <p:nvSpPr>
          <p:cNvPr id="24" name="Text 22"/>
          <p:cNvSpPr/>
          <p:nvPr/>
        </p:nvSpPr>
        <p:spPr>
          <a:xfrm>
            <a:off x="6629400" y="4453128"/>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25" name="Text 23"/>
          <p:cNvSpPr/>
          <p:nvPr/>
        </p:nvSpPr>
        <p:spPr>
          <a:xfrm>
            <a:off x="6995160" y="4425696"/>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Keep training and authorization records</a:t>
            </a:r>
            <a:endParaRPr lang="en-US" sz="1050" dirty="0"/>
          </a:p>
        </p:txBody>
      </p:sp>
      <p:sp>
        <p:nvSpPr>
          <p:cNvPr id="26" name="Text 24"/>
          <p:cNvSpPr/>
          <p:nvPr/>
        </p:nvSpPr>
        <p:spPr>
          <a:xfrm>
            <a:off x="713232" y="5650992"/>
            <a:ext cx="10607040" cy="256032"/>
          </a:xfrm>
          <a:prstGeom prst="rect">
            <a:avLst/>
          </a:prstGeom>
          <a:noFill/>
          <a:ln/>
        </p:spPr>
        <p:txBody>
          <a:bodyPr wrap="square" lIns="0" tIns="0" rIns="0" bIns="0" rtlCol="0" anchor="ctr"/>
          <a:lstStyle/>
          <a:p>
            <a:pPr indent="0" marL="0">
              <a:buNone/>
            </a:pPr>
            <a:r>
              <a:rPr lang="en-US" sz="800" dirty="0">
                <a:solidFill>
                  <a:srgbClr val="0C8B83"/>
                </a:solidFill>
                <a:latin typeface="Arial" pitchFamily="34" charset="0"/>
                <a:ea typeface="Arial" pitchFamily="34" charset="-122"/>
                <a:cs typeface="Arial" pitchFamily="34" charset="-120"/>
              </a:rPr>
              <a:t>https://www.osha.gov/etools/powered-industrial-trucks/training</a:t>
            </a:r>
            <a:endParaRPr lang="en-US" sz="800" dirty="0"/>
          </a:p>
        </p:txBody>
      </p:sp>
      <p:sp>
        <p:nvSpPr>
          <p:cNvPr id="28" name="Text 25"/>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9" name="Text 26"/>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17 / 17</a:t>
            </a:r>
            <a:endParaRPr lang="en-US" sz="6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TravisTilley.com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Sit-Down Counterbalance Forklift - Safety Training</dc:title>
  <dc:subject>Sit-Down Counterbalance Forklift</dc:subject>
  <dc:creator>Travis Tilley</dc:creator>
  <cp:lastModifiedBy>Travis Tilley</cp:lastModifiedBy>
  <cp:revision>1</cp:revision>
  <dcterms:created xsi:type="dcterms:W3CDTF">2026-09-17T14:27:34Z</dcterms:created>
  <dcterms:modified xsi:type="dcterms:W3CDTF">2026-09-17T14:27:34Z</dcterms:modified>
</cp:coreProperties>
</file>