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Lst>
  <p:notesMasterIdLst>
    <p:notesMasterId r:id="rId19"/>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notesMaster" Target="notesMasters/notesMaster1.xml"/><Relationship Id="rId20" Type="http://schemas.openxmlformats.org/officeDocument/2006/relationships/presProps" Target="presProps.xml"/><Relationship Id="rId21" Type="http://schemas.openxmlformats.org/officeDocument/2006/relationships/viewProps" Target="viewProps.xml"/><Relationship Id="rId22" Type="http://schemas.openxmlformats.org/officeDocument/2006/relationships/theme" Target="theme/theme1.xml"/><Relationship Id="rId23"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Opening: Connect Stand-Up Reach Truck to the actual work employees perform. Equipment-specific formal instruction. Practical training and workplace evaluation on the reach truck are required.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employees for examples from their own work area. Capture site-specific examples for later slides.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Read each objective and identify which objective will need workplace-specific demonstration or examples.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Reach-truck differences,Narrow-aisle design changes visibility, steering feel and clearance needs.,Stand-up operator position creates different egress and impact hazards.,Reach mechanisms and high stacking require precise load control.,Ask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Operator position,Stay within the protected operator compartment.,Keep feet and body parts inside the truck profile.,Use the manufacturer-prescribed stance and controls.,Ask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Narrow-aisle travel,Control speed before entering turns and cross aisles.,Account for rack uprights, end-of-aisle traffic and pedestrians.,Travel in the direction that provides best safe visibility based on truck design and site rules.,Ask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High stacking,Square to the rack before raising.,Verify rack capacity/condition and pallet integrity.,Raise while stopped; use reach/tilt smoothly and watch overhead clearance.,Ask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Stability and loads,Know capacity at lift height and load center.,Avoid sudden steering, braking or mast movement with elevated loads.,Do not travel with the load unnecessarily elevated.,Ask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Trainer notes - Inspection and defects,Inspect forks, mast, reach mechanism, chains, wheels, controls, battery, horn and safety systems.,Remove the truck from service for conditions that affect safe operation.,Ask for one real workplace example and one stop-work trigger.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Ask which red flag is easiest to miss during a busy shift. Reinforce the site stop-work/escalation process.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Recommended response: Lower the load to a stable travel position before repositioning unless the manufacturer/site procedure specifically allows a controlled adjustment at height; avoid traveling with a high load.,Ask employees to name the site-specific action and who they would contact.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Use this slide to bridge classroom instruction to employer-specific training and verification.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Explain who is qualified/authorized to evaluate this at your company and what constitutes acceptable performance.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 not coach answers while employees are testing. Review missed items afterward and document any retraining needed.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by asking for questions. Confirm what site-specific training/evaluation remains before employees perform the task independently.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Reference slide. Confirm the source before delivery and update site-specific content.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71018"/>
        </a:solidFill>
      </p:bgPr>
    </p:bg>
    <p:spTree>
      <p:nvGrpSpPr>
        <p:cNvPr id="1" name=""/>
        <p:cNvGrpSpPr/>
        <p:nvPr/>
      </p:nvGrpSpPr>
      <p:grpSpPr>
        <a:xfrm>
          <a:off x="0" y="0"/>
          <a:ext cx="0" cy="0"/>
          <a:chOff x="0" y="0"/>
          <a:chExt cx="0" cy="0"/>
        </a:xfrm>
      </p:grpSpPr>
      <p:sp>
        <p:nvSpPr>
          <p:cNvPr id="2" name="Shape 0"/>
          <p:cNvSpPr/>
          <p:nvPr/>
        </p:nvSpPr>
        <p:spPr>
          <a:xfrm>
            <a:off x="0" y="0"/>
            <a:ext cx="137160" cy="6858000"/>
          </a:xfrm>
          <a:prstGeom prst="rect">
            <a:avLst/>
          </a:prstGeom>
          <a:solidFill>
            <a:srgbClr val="0C8B83"/>
          </a:solidFill>
          <a:ln w="12700">
            <a:solidFill>
              <a:srgbClr val="0C8B83"/>
            </a:solidFill>
            <a:prstDash val="solid"/>
          </a:ln>
        </p:spPr>
      </p:sp>
      <p:sp>
        <p:nvSpPr>
          <p:cNvPr id="3" name="Text 1"/>
          <p:cNvSpPr/>
          <p:nvPr/>
        </p:nvSpPr>
        <p:spPr>
          <a:xfrm>
            <a:off x="658368" y="566928"/>
            <a:ext cx="484632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TRAVISTILLEY.COM  /  TRAINING CENTER</a:t>
            </a:r>
            <a:endParaRPr lang="en-US" sz="800" dirty="0"/>
          </a:p>
        </p:txBody>
      </p:sp>
      <p:sp>
        <p:nvSpPr>
          <p:cNvPr id="4" name="Text 2"/>
          <p:cNvSpPr/>
          <p:nvPr/>
        </p:nvSpPr>
        <p:spPr>
          <a:xfrm>
            <a:off x="658368" y="1325880"/>
            <a:ext cx="7543800" cy="1143000"/>
          </a:xfrm>
          <a:prstGeom prst="rect">
            <a:avLst/>
          </a:prstGeom>
          <a:noFill/>
          <a:ln/>
        </p:spPr>
        <p:txBody>
          <a:bodyPr wrap="square" lIns="0" tIns="0" rIns="0" bIns="0" rtlCol="0" anchor="ctr"/>
          <a:lstStyle/>
          <a:p>
            <a:pPr indent="0" marL="0">
              <a:buNone/>
            </a:pPr>
            <a:r>
              <a:rPr lang="en-US" sz="3900" b="1" dirty="0">
                <a:solidFill>
                  <a:srgbClr val="FFFFFF"/>
                </a:solidFill>
                <a:latin typeface="Arial" pitchFamily="34" charset="0"/>
                <a:ea typeface="Arial" pitchFamily="34" charset="-122"/>
                <a:cs typeface="Arial" pitchFamily="34" charset="-120"/>
              </a:rPr>
              <a:t>Stand-Up Reach Truck</a:t>
            </a:r>
            <a:endParaRPr lang="en-US" sz="3900" dirty="0"/>
          </a:p>
        </p:txBody>
      </p:sp>
      <p:sp>
        <p:nvSpPr>
          <p:cNvPr id="5" name="Text 3"/>
          <p:cNvSpPr/>
          <p:nvPr/>
        </p:nvSpPr>
        <p:spPr>
          <a:xfrm>
            <a:off x="676656" y="2651760"/>
            <a:ext cx="5303520" cy="274320"/>
          </a:xfrm>
          <a:prstGeom prst="rect">
            <a:avLst/>
          </a:prstGeom>
          <a:noFill/>
          <a:ln/>
        </p:spPr>
        <p:txBody>
          <a:bodyPr wrap="square" lIns="0" tIns="0" rIns="0" bIns="0" rtlCol="0" anchor="ctr"/>
          <a:lstStyle/>
          <a:p>
            <a:pPr indent="0" marL="0">
              <a:buNone/>
            </a:pPr>
            <a:r>
              <a:rPr lang="en-US" sz="1500" dirty="0">
                <a:solidFill>
                  <a:srgbClr val="B8C9D2"/>
                </a:solidFill>
                <a:latin typeface="Arial" pitchFamily="34" charset="0"/>
                <a:ea typeface="Arial" pitchFamily="34" charset="-122"/>
                <a:cs typeface="Arial" pitchFamily="34" charset="-120"/>
              </a:rPr>
              <a:t>Professional downloadable safety training</a:t>
            </a:r>
            <a:endParaRPr lang="en-US" sz="1500" dirty="0"/>
          </a:p>
        </p:txBody>
      </p:sp>
      <p:sp>
        <p:nvSpPr>
          <p:cNvPr id="6" name="Shape 4"/>
          <p:cNvSpPr/>
          <p:nvPr/>
        </p:nvSpPr>
        <p:spPr>
          <a:xfrm>
            <a:off x="658368" y="3364992"/>
            <a:ext cx="6949440" cy="1078992"/>
          </a:xfrm>
          <a:prstGeom prst="roundRect">
            <a:avLst>
              <a:gd name="adj" fmla="val 5085"/>
            </a:avLst>
          </a:prstGeom>
          <a:solidFill>
            <a:srgbClr val="0E202A"/>
          </a:solidFill>
          <a:ln w="12700">
            <a:solidFill>
              <a:srgbClr val="18333F"/>
            </a:solidFill>
            <a:prstDash val="solid"/>
          </a:ln>
        </p:spPr>
      </p:sp>
      <p:sp>
        <p:nvSpPr>
          <p:cNvPr id="7" name="Text 5"/>
          <p:cNvSpPr/>
          <p:nvPr/>
        </p:nvSpPr>
        <p:spPr>
          <a:xfrm>
            <a:off x="932688" y="3621024"/>
            <a:ext cx="141732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TRAINING OUTCOME</a:t>
            </a:r>
            <a:endParaRPr lang="en-US" sz="700" dirty="0"/>
          </a:p>
        </p:txBody>
      </p:sp>
      <p:sp>
        <p:nvSpPr>
          <p:cNvPr id="8" name="Text 6"/>
          <p:cNvSpPr/>
          <p:nvPr/>
        </p:nvSpPr>
        <p:spPr>
          <a:xfrm>
            <a:off x="2423160" y="3511296"/>
            <a:ext cx="4754880" cy="548640"/>
          </a:xfrm>
          <a:prstGeom prst="rect">
            <a:avLst/>
          </a:prstGeom>
          <a:noFill/>
          <a:ln/>
        </p:spPr>
        <p:txBody>
          <a:bodyPr wrap="square" lIns="0" tIns="0" rIns="0" bIns="0" rtlCol="0" anchor="ctr"/>
          <a:lstStyle/>
          <a:p>
            <a:pPr indent="0" marL="0">
              <a:buNone/>
            </a:pPr>
            <a:r>
              <a:rPr lang="en-US" sz="1600" b="1" dirty="0">
                <a:solidFill>
                  <a:srgbClr val="FFFFFF"/>
                </a:solidFill>
                <a:latin typeface="Arial" pitchFamily="34" charset="0"/>
                <a:ea typeface="Arial" pitchFamily="34" charset="-122"/>
                <a:cs typeface="Arial" pitchFamily="34" charset="-120"/>
              </a:rPr>
              <a:t>Recognize narrow-aisle and stand-up operator hazards</a:t>
            </a:r>
            <a:endParaRPr lang="en-US" sz="1600" dirty="0"/>
          </a:p>
        </p:txBody>
      </p:sp>
      <p:sp>
        <p:nvSpPr>
          <p:cNvPr id="9" name="Shape 7"/>
          <p:cNvSpPr/>
          <p:nvPr/>
        </p:nvSpPr>
        <p:spPr>
          <a:xfrm>
            <a:off x="8458200" y="1078992"/>
            <a:ext cx="3081528" cy="4480560"/>
          </a:xfrm>
          <a:prstGeom prst="roundRect">
            <a:avLst>
              <a:gd name="adj" fmla="val 2077"/>
            </a:avLst>
          </a:prstGeom>
          <a:solidFill>
            <a:srgbClr val="0F1E28"/>
          </a:solidFill>
          <a:ln w="12700">
            <a:solidFill>
              <a:srgbClr val="253A46"/>
            </a:solidFill>
            <a:prstDash val="solid"/>
          </a:ln>
        </p:spPr>
      </p:sp>
      <p:sp>
        <p:nvSpPr>
          <p:cNvPr id="10" name="Text 8"/>
          <p:cNvSpPr/>
          <p:nvPr/>
        </p:nvSpPr>
        <p:spPr>
          <a:xfrm>
            <a:off x="8778240" y="146304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AUDIENCE</a:t>
            </a:r>
            <a:endParaRPr lang="en-US" sz="650" dirty="0"/>
          </a:p>
        </p:txBody>
      </p:sp>
      <p:sp>
        <p:nvSpPr>
          <p:cNvPr id="11" name="Text 9"/>
          <p:cNvSpPr/>
          <p:nvPr/>
        </p:nvSpPr>
        <p:spPr>
          <a:xfrm>
            <a:off x="8778240" y="169164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Reach-truck operators</a:t>
            </a:r>
            <a:endParaRPr lang="en-US" sz="1100" dirty="0"/>
          </a:p>
        </p:txBody>
      </p:sp>
      <p:sp>
        <p:nvSpPr>
          <p:cNvPr id="12" name="Text 10"/>
          <p:cNvSpPr/>
          <p:nvPr/>
        </p:nvSpPr>
        <p:spPr>
          <a:xfrm>
            <a:off x="8778240" y="242316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TIME</a:t>
            </a:r>
            <a:endParaRPr lang="en-US" sz="650" dirty="0"/>
          </a:p>
        </p:txBody>
      </p:sp>
      <p:sp>
        <p:nvSpPr>
          <p:cNvPr id="13" name="Text 11"/>
          <p:cNvSpPr/>
          <p:nvPr/>
        </p:nvSpPr>
        <p:spPr>
          <a:xfrm>
            <a:off x="8778240" y="265176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30-40 min</a:t>
            </a:r>
            <a:endParaRPr lang="en-US" sz="1100" dirty="0"/>
          </a:p>
        </p:txBody>
      </p:sp>
      <p:sp>
        <p:nvSpPr>
          <p:cNvPr id="14" name="Text 12"/>
          <p:cNvSpPr/>
          <p:nvPr/>
        </p:nvSpPr>
        <p:spPr>
          <a:xfrm>
            <a:off x="8778240" y="3383280"/>
            <a:ext cx="2194560" cy="146304"/>
          </a:xfrm>
          <a:prstGeom prst="rect">
            <a:avLst/>
          </a:prstGeom>
          <a:noFill/>
          <a:ln/>
        </p:spPr>
        <p:txBody>
          <a:bodyPr wrap="square" lIns="0" tIns="0" rIns="0" bIns="0" rtlCol="0" anchor="ctr"/>
          <a:lstStyle/>
          <a:p>
            <a:pPr indent="0" marL="0">
              <a:buNone/>
            </a:pPr>
            <a:r>
              <a:rPr lang="en-US" sz="650" b="1" spc="120" kern="0" dirty="0">
                <a:solidFill>
                  <a:srgbClr val="7FE1D9"/>
                </a:solidFill>
                <a:latin typeface="Arial" pitchFamily="34" charset="0"/>
                <a:ea typeface="Arial" pitchFamily="34" charset="-122"/>
                <a:cs typeface="Arial" pitchFamily="34" charset="-120"/>
              </a:rPr>
              <a:t>REFERENCE</a:t>
            </a:r>
            <a:endParaRPr lang="en-US" sz="650" dirty="0"/>
          </a:p>
        </p:txBody>
      </p:sp>
      <p:sp>
        <p:nvSpPr>
          <p:cNvPr id="15" name="Text 13"/>
          <p:cNvSpPr/>
          <p:nvPr/>
        </p:nvSpPr>
        <p:spPr>
          <a:xfrm>
            <a:off x="8778240" y="3611880"/>
            <a:ext cx="2194560" cy="475488"/>
          </a:xfrm>
          <a:prstGeom prst="rect">
            <a:avLst/>
          </a:prstGeom>
          <a:noFill/>
          <a:ln/>
        </p:spPr>
        <p:txBody>
          <a:bodyPr wrap="square" lIns="0" tIns="0" rIns="0" bIns="0" rtlCol="0" anchor="ctr"/>
          <a:lstStyle/>
          <a:p>
            <a:pPr indent="0" marL="0">
              <a:buNone/>
            </a:pPr>
            <a:r>
              <a:rPr lang="en-US" sz="1100" b="1" dirty="0">
                <a:solidFill>
                  <a:srgbClr val="FFFFFF"/>
                </a:solidFill>
                <a:latin typeface="Arial" pitchFamily="34" charset="0"/>
                <a:ea typeface="Arial" pitchFamily="34" charset="-122"/>
                <a:cs typeface="Arial" pitchFamily="34" charset="-120"/>
              </a:rPr>
              <a:t>29 CFR 1910.178(l)</a:t>
            </a:r>
            <a:endParaRPr lang="en-US" sz="1100" dirty="0"/>
          </a:p>
        </p:txBody>
      </p:sp>
      <p:sp>
        <p:nvSpPr>
          <p:cNvPr id="16" name="Text 14"/>
          <p:cNvSpPr/>
          <p:nvPr/>
        </p:nvSpPr>
        <p:spPr>
          <a:xfrm>
            <a:off x="8778240" y="4462272"/>
            <a:ext cx="1280160" cy="146304"/>
          </a:xfrm>
          <a:prstGeom prst="rect">
            <a:avLst/>
          </a:prstGeom>
          <a:noFill/>
          <a:ln/>
        </p:spPr>
        <p:txBody>
          <a:bodyPr wrap="square" lIns="0" tIns="0" rIns="0" bIns="0" rtlCol="0" anchor="ctr"/>
          <a:lstStyle/>
          <a:p>
            <a:pPr indent="0" marL="0">
              <a:buNone/>
            </a:pPr>
            <a:r>
              <a:rPr lang="en-US" sz="650" b="1" dirty="0">
                <a:solidFill>
                  <a:srgbClr val="F0B64A"/>
                </a:solidFill>
                <a:latin typeface="Arial" pitchFamily="34" charset="0"/>
                <a:ea typeface="Arial" pitchFamily="34" charset="-122"/>
                <a:cs typeface="Arial" pitchFamily="34" charset="-120"/>
              </a:rPr>
              <a:t>USE NOTE</a:t>
            </a:r>
            <a:endParaRPr lang="en-US" sz="650" dirty="0"/>
          </a:p>
        </p:txBody>
      </p:sp>
      <p:sp>
        <p:nvSpPr>
          <p:cNvPr id="17" name="Text 15"/>
          <p:cNvSpPr/>
          <p:nvPr/>
        </p:nvSpPr>
        <p:spPr>
          <a:xfrm>
            <a:off x="8778240" y="4690872"/>
            <a:ext cx="2194560" cy="621792"/>
          </a:xfrm>
          <a:prstGeom prst="rect">
            <a:avLst/>
          </a:prstGeom>
          <a:noFill/>
          <a:ln/>
        </p:spPr>
        <p:txBody>
          <a:bodyPr wrap="square" lIns="0" tIns="0" rIns="0" bIns="0" rtlCol="0" anchor="ctr"/>
          <a:lstStyle/>
          <a:p>
            <a:pPr indent="0" marL="0">
              <a:buNone/>
            </a:pPr>
            <a:r>
              <a:rPr lang="en-US" sz="780" dirty="0">
                <a:solidFill>
                  <a:srgbClr val="B7C8D1"/>
                </a:solidFill>
                <a:latin typeface="Arial" pitchFamily="34" charset="0"/>
                <a:ea typeface="Arial" pitchFamily="34" charset="-122"/>
                <a:cs typeface="Arial" pitchFamily="34" charset="-120"/>
              </a:rPr>
              <a:t>Equipment-specific formal instruction. Practical training and workplace evaluation on the reach truck are required.</a:t>
            </a:r>
            <a:endParaRPr lang="en-US" sz="78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 / 17</a:t>
            </a:r>
            <a:endParaRPr lang="en-US" sz="65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WHY THIS MATTERS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Start with the hazard. Build the safe decision.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this slide to connect the topic to what employees actually see, touch, drive or do.</a:t>
            </a:r>
            <a:endParaRPr lang="en-US" sz="1150" dirty="0"/>
          </a:p>
        </p:txBody>
      </p:sp>
      <p:sp>
        <p:nvSpPr>
          <p:cNvPr id="6" name="Shape 4"/>
          <p:cNvSpPr/>
          <p:nvPr/>
        </p:nvSpPr>
        <p:spPr>
          <a:xfrm>
            <a:off x="548640" y="1874520"/>
            <a:ext cx="2395728" cy="3246120"/>
          </a:xfrm>
          <a:prstGeom prst="roundRect">
            <a:avLst>
              <a:gd name="adj" fmla="val 2290"/>
            </a:avLst>
          </a:prstGeom>
          <a:solidFill>
            <a:srgbClr val="F4F7F8"/>
          </a:solidFill>
          <a:ln w="12700">
            <a:solidFill>
              <a:srgbClr val="D9E3E7"/>
            </a:solidFill>
            <a:prstDash val="solid"/>
          </a:ln>
        </p:spPr>
      </p:sp>
      <p:sp>
        <p:nvSpPr>
          <p:cNvPr id="7" name="Shape 5"/>
          <p:cNvSpPr/>
          <p:nvPr/>
        </p:nvSpPr>
        <p:spPr>
          <a:xfrm>
            <a:off x="548640" y="1874520"/>
            <a:ext cx="54864" cy="3246120"/>
          </a:xfrm>
          <a:prstGeom prst="rect">
            <a:avLst/>
          </a:prstGeom>
          <a:solidFill>
            <a:srgbClr val="0C8B83"/>
          </a:solidFill>
          <a:ln w="12700">
            <a:solidFill>
              <a:srgbClr val="0C8B83"/>
            </a:solidFill>
            <a:prstDash val="solid"/>
          </a:ln>
        </p:spPr>
      </p:sp>
      <p:sp>
        <p:nvSpPr>
          <p:cNvPr id="8" name="Text 6"/>
          <p:cNvSpPr/>
          <p:nvPr/>
        </p:nvSpPr>
        <p:spPr>
          <a:xfrm>
            <a:off x="768096"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Reach-truck differences</a:t>
            </a:r>
            <a:endParaRPr lang="en-US" sz="1200" dirty="0"/>
          </a:p>
        </p:txBody>
      </p:sp>
      <p:sp>
        <p:nvSpPr>
          <p:cNvPr id="9" name="Text 7"/>
          <p:cNvSpPr/>
          <p:nvPr/>
        </p:nvSpPr>
        <p:spPr>
          <a:xfrm>
            <a:off x="768096"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Narrow-aisle design changes visibility, steering feel and clearance needs.</a:t>
            </a:r>
            <a:endParaRPr lang="en-US" sz="1030" dirty="0"/>
          </a:p>
        </p:txBody>
      </p:sp>
      <p:sp>
        <p:nvSpPr>
          <p:cNvPr id="10" name="Shape 8"/>
          <p:cNvSpPr/>
          <p:nvPr/>
        </p:nvSpPr>
        <p:spPr>
          <a:xfrm>
            <a:off x="3163824" y="1874520"/>
            <a:ext cx="2395728" cy="3246120"/>
          </a:xfrm>
          <a:prstGeom prst="roundRect">
            <a:avLst>
              <a:gd name="adj" fmla="val 2290"/>
            </a:avLst>
          </a:prstGeom>
          <a:solidFill>
            <a:srgbClr val="F4F7F8"/>
          </a:solidFill>
          <a:ln w="12700">
            <a:solidFill>
              <a:srgbClr val="D9E3E7"/>
            </a:solidFill>
            <a:prstDash val="solid"/>
          </a:ln>
        </p:spPr>
      </p:sp>
      <p:sp>
        <p:nvSpPr>
          <p:cNvPr id="11" name="Shape 9"/>
          <p:cNvSpPr/>
          <p:nvPr/>
        </p:nvSpPr>
        <p:spPr>
          <a:xfrm>
            <a:off x="3163824" y="1874520"/>
            <a:ext cx="54864" cy="3246120"/>
          </a:xfrm>
          <a:prstGeom prst="rect">
            <a:avLst/>
          </a:prstGeom>
          <a:solidFill>
            <a:srgbClr val="F0B64A"/>
          </a:solidFill>
          <a:ln w="12700">
            <a:solidFill>
              <a:srgbClr val="F0B64A"/>
            </a:solidFill>
            <a:prstDash val="solid"/>
          </a:ln>
        </p:spPr>
      </p:sp>
      <p:sp>
        <p:nvSpPr>
          <p:cNvPr id="12" name="Text 10"/>
          <p:cNvSpPr/>
          <p:nvPr/>
        </p:nvSpPr>
        <p:spPr>
          <a:xfrm>
            <a:off x="3383280"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Operator position</a:t>
            </a:r>
            <a:endParaRPr lang="en-US" sz="1200" dirty="0"/>
          </a:p>
        </p:txBody>
      </p:sp>
      <p:sp>
        <p:nvSpPr>
          <p:cNvPr id="13" name="Text 11"/>
          <p:cNvSpPr/>
          <p:nvPr/>
        </p:nvSpPr>
        <p:spPr>
          <a:xfrm>
            <a:off x="3383280"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Stay within the protected operator compartment.</a:t>
            </a:r>
            <a:endParaRPr lang="en-US" sz="1030" dirty="0"/>
          </a:p>
        </p:txBody>
      </p:sp>
      <p:sp>
        <p:nvSpPr>
          <p:cNvPr id="14" name="Shape 12"/>
          <p:cNvSpPr/>
          <p:nvPr/>
        </p:nvSpPr>
        <p:spPr>
          <a:xfrm>
            <a:off x="5779008" y="1874520"/>
            <a:ext cx="2395728" cy="3246120"/>
          </a:xfrm>
          <a:prstGeom prst="roundRect">
            <a:avLst>
              <a:gd name="adj" fmla="val 2290"/>
            </a:avLst>
          </a:prstGeom>
          <a:solidFill>
            <a:srgbClr val="F4F7F8"/>
          </a:solidFill>
          <a:ln w="12700">
            <a:solidFill>
              <a:srgbClr val="D9E3E7"/>
            </a:solidFill>
            <a:prstDash val="solid"/>
          </a:ln>
        </p:spPr>
      </p:sp>
      <p:sp>
        <p:nvSpPr>
          <p:cNvPr id="15" name="Shape 13"/>
          <p:cNvSpPr/>
          <p:nvPr/>
        </p:nvSpPr>
        <p:spPr>
          <a:xfrm>
            <a:off x="5779008" y="1874520"/>
            <a:ext cx="54864" cy="3246120"/>
          </a:xfrm>
          <a:prstGeom prst="rect">
            <a:avLst/>
          </a:prstGeom>
          <a:solidFill>
            <a:srgbClr val="0C8B83"/>
          </a:solidFill>
          <a:ln w="12700">
            <a:solidFill>
              <a:srgbClr val="0C8B83"/>
            </a:solidFill>
            <a:prstDash val="solid"/>
          </a:ln>
        </p:spPr>
      </p:sp>
      <p:sp>
        <p:nvSpPr>
          <p:cNvPr id="16" name="Text 14"/>
          <p:cNvSpPr/>
          <p:nvPr/>
        </p:nvSpPr>
        <p:spPr>
          <a:xfrm>
            <a:off x="5998464" y="2039112"/>
            <a:ext cx="1984248"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Narrow-aisle travel</a:t>
            </a:r>
            <a:endParaRPr lang="en-US" sz="1200" dirty="0"/>
          </a:p>
        </p:txBody>
      </p:sp>
      <p:sp>
        <p:nvSpPr>
          <p:cNvPr id="17" name="Text 15"/>
          <p:cNvSpPr/>
          <p:nvPr/>
        </p:nvSpPr>
        <p:spPr>
          <a:xfrm>
            <a:off x="5998464" y="2432304"/>
            <a:ext cx="1984248" cy="25237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Control speed before entering turns and cross aisles.</a:t>
            </a:r>
            <a:endParaRPr lang="en-US" sz="1030" dirty="0"/>
          </a:p>
        </p:txBody>
      </p:sp>
      <p:sp>
        <p:nvSpPr>
          <p:cNvPr id="18" name="Shape 1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9" name="Text 1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ASK THE ROOM</a:t>
            </a:r>
            <a:endParaRPr lang="en-US" sz="700" dirty="0"/>
          </a:p>
        </p:txBody>
      </p:sp>
      <p:sp>
        <p:nvSpPr>
          <p:cNvPr id="20" name="Text 1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21" name="Text 1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go wrong here?</a:t>
            </a:r>
            <a:endParaRPr lang="en-US" sz="1070" dirty="0"/>
          </a:p>
        </p:txBody>
      </p:sp>
      <p:sp>
        <p:nvSpPr>
          <p:cNvPr id="22" name="Text 2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23" name="Text 2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keeps us safe?</a:t>
            </a:r>
            <a:endParaRPr lang="en-US" sz="1070" dirty="0"/>
          </a:p>
        </p:txBody>
      </p:sp>
      <p:sp>
        <p:nvSpPr>
          <p:cNvPr id="24" name="Text 2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25" name="Text 2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should make us stop?</a:t>
            </a:r>
            <a:endParaRPr lang="en-US" sz="1070" dirty="0"/>
          </a:p>
        </p:txBody>
      </p:sp>
      <p:sp>
        <p:nvSpPr>
          <p:cNvPr id="27" name="Text 2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8" name="Text 2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2 / 17</a:t>
            </a:r>
            <a:endParaRPr lang="en-US" sz="650" dirty="0"/>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LEARNING OBJECTIVES</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employees should be able to do</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Keep the session practical: recognize the hazard, choose the control, know when to stop.</a:t>
            </a:r>
            <a:endParaRPr lang="en-US" sz="1150" dirty="0"/>
          </a:p>
        </p:txBody>
      </p:sp>
      <p:sp>
        <p:nvSpPr>
          <p:cNvPr id="6" name="Shape 4"/>
          <p:cNvSpPr/>
          <p:nvPr/>
        </p:nvSpPr>
        <p:spPr>
          <a:xfrm>
            <a:off x="658368" y="1874520"/>
            <a:ext cx="5212080" cy="1417320"/>
          </a:xfrm>
          <a:prstGeom prst="roundRect">
            <a:avLst>
              <a:gd name="adj" fmla="val 3871"/>
            </a:avLst>
          </a:prstGeom>
          <a:solidFill>
            <a:srgbClr val="F7F8F9"/>
          </a:solidFill>
          <a:ln w="12700">
            <a:solidFill>
              <a:srgbClr val="D9E3E7"/>
            </a:solidFill>
            <a:prstDash val="solid"/>
          </a:ln>
        </p:spPr>
      </p:sp>
      <p:sp>
        <p:nvSpPr>
          <p:cNvPr id="7" name="Shape 5"/>
          <p:cNvSpPr/>
          <p:nvPr/>
        </p:nvSpPr>
        <p:spPr>
          <a:xfrm>
            <a:off x="859536" y="2057400"/>
            <a:ext cx="530352" cy="292608"/>
          </a:xfrm>
          <a:prstGeom prst="roundRect">
            <a:avLst>
              <a:gd name="adj" fmla="val 18750"/>
            </a:avLst>
          </a:prstGeom>
          <a:solidFill>
            <a:srgbClr val="0C8B83"/>
          </a:solidFill>
          <a:ln w="12700">
            <a:solidFill>
              <a:srgbClr val="0C8B83"/>
            </a:solidFill>
            <a:prstDash val="solid"/>
          </a:ln>
        </p:spPr>
      </p:sp>
      <p:sp>
        <p:nvSpPr>
          <p:cNvPr id="8" name="Text 6"/>
          <p:cNvSpPr/>
          <p:nvPr/>
        </p:nvSpPr>
        <p:spPr>
          <a:xfrm>
            <a:off x="914400"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01</a:t>
            </a:r>
            <a:endParaRPr lang="en-US" sz="650" dirty="0"/>
          </a:p>
        </p:txBody>
      </p:sp>
      <p:sp>
        <p:nvSpPr>
          <p:cNvPr id="9" name="Text 7"/>
          <p:cNvSpPr/>
          <p:nvPr/>
        </p:nvSpPr>
        <p:spPr>
          <a:xfrm>
            <a:off x="877824"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Recognize narrow-aisle and stand-up operator hazards</a:t>
            </a:r>
            <a:endParaRPr lang="en-US" sz="1450" dirty="0"/>
          </a:p>
        </p:txBody>
      </p:sp>
      <p:sp>
        <p:nvSpPr>
          <p:cNvPr id="10" name="Shape 8"/>
          <p:cNvSpPr/>
          <p:nvPr/>
        </p:nvSpPr>
        <p:spPr>
          <a:xfrm>
            <a:off x="6080760" y="1874520"/>
            <a:ext cx="5212080" cy="1417320"/>
          </a:xfrm>
          <a:prstGeom prst="roundRect">
            <a:avLst>
              <a:gd name="adj" fmla="val 3871"/>
            </a:avLst>
          </a:prstGeom>
          <a:solidFill>
            <a:srgbClr val="F4F8F8"/>
          </a:solidFill>
          <a:ln w="12700">
            <a:solidFill>
              <a:srgbClr val="D9E3E7"/>
            </a:solidFill>
            <a:prstDash val="solid"/>
          </a:ln>
        </p:spPr>
      </p:sp>
      <p:sp>
        <p:nvSpPr>
          <p:cNvPr id="11" name="Shape 9"/>
          <p:cNvSpPr/>
          <p:nvPr/>
        </p:nvSpPr>
        <p:spPr>
          <a:xfrm>
            <a:off x="6281928" y="2057400"/>
            <a:ext cx="530352" cy="292608"/>
          </a:xfrm>
          <a:prstGeom prst="roundRect">
            <a:avLst>
              <a:gd name="adj" fmla="val 18750"/>
            </a:avLst>
          </a:prstGeom>
          <a:solidFill>
            <a:srgbClr val="F0B64A"/>
          </a:solidFill>
          <a:ln w="12700">
            <a:solidFill>
              <a:srgbClr val="F0B64A"/>
            </a:solidFill>
            <a:prstDash val="solid"/>
          </a:ln>
        </p:spPr>
      </p:sp>
      <p:sp>
        <p:nvSpPr>
          <p:cNvPr id="12" name="Text 10"/>
          <p:cNvSpPr/>
          <p:nvPr/>
        </p:nvSpPr>
        <p:spPr>
          <a:xfrm>
            <a:off x="6336792" y="211683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02</a:t>
            </a:r>
            <a:endParaRPr lang="en-US" sz="650" dirty="0"/>
          </a:p>
        </p:txBody>
      </p:sp>
      <p:sp>
        <p:nvSpPr>
          <p:cNvPr id="13" name="Text 11"/>
          <p:cNvSpPr/>
          <p:nvPr/>
        </p:nvSpPr>
        <p:spPr>
          <a:xfrm>
            <a:off x="6300216" y="251460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Control travel, turning and load placement at height</a:t>
            </a:r>
            <a:endParaRPr lang="en-US" sz="1450" dirty="0"/>
          </a:p>
        </p:txBody>
      </p:sp>
      <p:sp>
        <p:nvSpPr>
          <p:cNvPr id="14" name="Shape 12"/>
          <p:cNvSpPr/>
          <p:nvPr/>
        </p:nvSpPr>
        <p:spPr>
          <a:xfrm>
            <a:off x="658368" y="3794760"/>
            <a:ext cx="5212080" cy="1417320"/>
          </a:xfrm>
          <a:prstGeom prst="roundRect">
            <a:avLst>
              <a:gd name="adj" fmla="val 3871"/>
            </a:avLst>
          </a:prstGeom>
          <a:solidFill>
            <a:srgbClr val="F7F8F9"/>
          </a:solidFill>
          <a:ln w="12700">
            <a:solidFill>
              <a:srgbClr val="D9E3E7"/>
            </a:solidFill>
            <a:prstDash val="solid"/>
          </a:ln>
        </p:spPr>
      </p:sp>
      <p:sp>
        <p:nvSpPr>
          <p:cNvPr id="15" name="Shape 13"/>
          <p:cNvSpPr/>
          <p:nvPr/>
        </p:nvSpPr>
        <p:spPr>
          <a:xfrm>
            <a:off x="859536" y="3977640"/>
            <a:ext cx="530352" cy="292608"/>
          </a:xfrm>
          <a:prstGeom prst="roundRect">
            <a:avLst>
              <a:gd name="adj" fmla="val 18750"/>
            </a:avLst>
          </a:prstGeom>
          <a:solidFill>
            <a:srgbClr val="0C8B83"/>
          </a:solidFill>
          <a:ln w="12700">
            <a:solidFill>
              <a:srgbClr val="0C8B83"/>
            </a:solidFill>
            <a:prstDash val="solid"/>
          </a:ln>
        </p:spPr>
      </p:sp>
      <p:sp>
        <p:nvSpPr>
          <p:cNvPr id="16" name="Text 14"/>
          <p:cNvSpPr/>
          <p:nvPr/>
        </p:nvSpPr>
        <p:spPr>
          <a:xfrm>
            <a:off x="914400"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03</a:t>
            </a:r>
            <a:endParaRPr lang="en-US" sz="650" dirty="0"/>
          </a:p>
        </p:txBody>
      </p:sp>
      <p:sp>
        <p:nvSpPr>
          <p:cNvPr id="17" name="Text 15"/>
          <p:cNvSpPr/>
          <p:nvPr/>
        </p:nvSpPr>
        <p:spPr>
          <a:xfrm>
            <a:off x="877824"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Use correct stance, body positioning and visibility practices</a:t>
            </a:r>
            <a:endParaRPr lang="en-US" sz="1450" dirty="0"/>
          </a:p>
        </p:txBody>
      </p:sp>
      <p:sp>
        <p:nvSpPr>
          <p:cNvPr id="18" name="Shape 16"/>
          <p:cNvSpPr/>
          <p:nvPr/>
        </p:nvSpPr>
        <p:spPr>
          <a:xfrm>
            <a:off x="6080760" y="3794760"/>
            <a:ext cx="5212080" cy="1417320"/>
          </a:xfrm>
          <a:prstGeom prst="roundRect">
            <a:avLst>
              <a:gd name="adj" fmla="val 3871"/>
            </a:avLst>
          </a:prstGeom>
          <a:solidFill>
            <a:srgbClr val="F4F8F8"/>
          </a:solidFill>
          <a:ln w="12700">
            <a:solidFill>
              <a:srgbClr val="D9E3E7"/>
            </a:solidFill>
            <a:prstDash val="solid"/>
          </a:ln>
        </p:spPr>
      </p:sp>
      <p:sp>
        <p:nvSpPr>
          <p:cNvPr id="19" name="Shape 17"/>
          <p:cNvSpPr/>
          <p:nvPr/>
        </p:nvSpPr>
        <p:spPr>
          <a:xfrm>
            <a:off x="6281928" y="3977640"/>
            <a:ext cx="530352" cy="292608"/>
          </a:xfrm>
          <a:prstGeom prst="roundRect">
            <a:avLst>
              <a:gd name="adj" fmla="val 18750"/>
            </a:avLst>
          </a:prstGeom>
          <a:solidFill>
            <a:srgbClr val="F0B64A"/>
          </a:solidFill>
          <a:ln w="12700">
            <a:solidFill>
              <a:srgbClr val="F0B64A"/>
            </a:solidFill>
            <a:prstDash val="solid"/>
          </a:ln>
        </p:spPr>
      </p:sp>
      <p:sp>
        <p:nvSpPr>
          <p:cNvPr id="20" name="Text 18"/>
          <p:cNvSpPr/>
          <p:nvPr/>
        </p:nvSpPr>
        <p:spPr>
          <a:xfrm>
            <a:off x="6336792" y="4037076"/>
            <a:ext cx="420624" cy="118872"/>
          </a:xfrm>
          <a:prstGeom prst="rect">
            <a:avLst/>
          </a:prstGeom>
          <a:noFill/>
          <a:ln/>
        </p:spPr>
        <p:txBody>
          <a:bodyPr wrap="square" lIns="0" tIns="0" rIns="0" bIns="0" rtlCol="0" anchor="ctr"/>
          <a:lstStyle/>
          <a:p>
            <a:pPr algn="ctr" indent="0" marL="0">
              <a:buNone/>
            </a:pPr>
            <a:r>
              <a:rPr lang="en-US" sz="650" b="1" spc="70" kern="0" dirty="0">
                <a:solidFill>
                  <a:srgbClr val="FFFFFF"/>
                </a:solidFill>
                <a:latin typeface="Arial" pitchFamily="34" charset="0"/>
                <a:ea typeface="Arial" pitchFamily="34" charset="-122"/>
                <a:cs typeface="Arial" pitchFamily="34" charset="-120"/>
              </a:rPr>
              <a:t>04</a:t>
            </a:r>
            <a:endParaRPr lang="en-US" sz="650" dirty="0"/>
          </a:p>
        </p:txBody>
      </p:sp>
      <p:sp>
        <p:nvSpPr>
          <p:cNvPr id="21" name="Text 19"/>
          <p:cNvSpPr/>
          <p:nvPr/>
        </p:nvSpPr>
        <p:spPr>
          <a:xfrm>
            <a:off x="6300216" y="4434840"/>
            <a:ext cx="4754880" cy="512064"/>
          </a:xfrm>
          <a:prstGeom prst="rect">
            <a:avLst/>
          </a:prstGeom>
          <a:noFill/>
          <a:ln/>
        </p:spPr>
        <p:txBody>
          <a:bodyPr wrap="square" lIns="0" tIns="0" rIns="0" bIns="0" rtlCol="0" anchor="ctr"/>
          <a:lstStyle/>
          <a:p>
            <a:pPr indent="0" marL="0">
              <a:buNone/>
            </a:pPr>
            <a:r>
              <a:rPr lang="en-US" sz="1450" b="1" dirty="0">
                <a:solidFill>
                  <a:srgbClr val="071018"/>
                </a:solidFill>
                <a:latin typeface="Arial" pitchFamily="34" charset="0"/>
                <a:ea typeface="Arial" pitchFamily="34" charset="-122"/>
                <a:cs typeface="Arial" pitchFamily="34" charset="-120"/>
              </a:rPr>
              <a:t>Inspect and operate reach mechanisms safely</a:t>
            </a:r>
            <a:endParaRPr lang="en-US" sz="1450" dirty="0"/>
          </a:p>
        </p:txBody>
      </p:sp>
      <p:sp>
        <p:nvSpPr>
          <p:cNvPr id="23" name="Text 2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4" name="Text 2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3 / 17</a:t>
            </a:r>
            <a:endParaRPr lang="en-US" sz="650"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1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Reach-truck differences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Start with what the employee is exposed to.</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Narrow-aisle design changes visibility, steering feel and clearance needs.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Stand-up operator position creates different egress and impact hazards.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Reach mechanisms and high stacking require precise load control.</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4 / 17</a:t>
            </a:r>
            <a:endParaRPr lang="en-US" sz="650"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2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Operator position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Stay within the protected operator compartment.</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Keep feet and body parts inside the truck profile.</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Use the manufacturer-prescribed stance and controls.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5 / 17</a:t>
            </a:r>
            <a:endParaRPr lang="en-US" sz="650"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3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Narrow-aisle travel</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Control speed before entering turns and cross aisles.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Account for rack uprights, end-of-aisle traffic and pedestrians.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Travel in the direction that provides best safe visibility based on truck design and site rules.</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6 / 17</a:t>
            </a:r>
            <a:endParaRPr lang="en-US" sz="6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4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High stacking</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Square to the rack before raising.</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Verify rack capacity/condition and pallet integrity.</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Raise while stopped; use reach/tilt smoothly and watch overhead clearance.</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7 / 17</a:t>
            </a:r>
            <a:endParaRPr lang="en-US" sz="650" dirty="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5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Stability and loads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Know capacity at lift height and load center.</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Avoid sudden steering, braking or mast movement with elevated loads.</a:t>
            </a:r>
            <a:endParaRPr lang="en-US" sz="1420" dirty="0"/>
          </a:p>
        </p:txBody>
      </p:sp>
      <p:sp>
        <p:nvSpPr>
          <p:cNvPr id="10" name="Shape 8"/>
          <p:cNvSpPr/>
          <p:nvPr/>
        </p:nvSpPr>
        <p:spPr>
          <a:xfrm>
            <a:off x="731520" y="3429000"/>
            <a:ext cx="73152" cy="73152"/>
          </a:xfrm>
          <a:prstGeom prst="ellipse">
            <a:avLst/>
          </a:prstGeom>
          <a:solidFill>
            <a:srgbClr val="0C8B83"/>
          </a:solidFill>
          <a:ln w="12700">
            <a:solidFill>
              <a:srgbClr val="0C8B83"/>
            </a:solidFill>
            <a:prstDash val="solid"/>
          </a:ln>
        </p:spPr>
      </p:sp>
      <p:sp>
        <p:nvSpPr>
          <p:cNvPr id="11" name="Text 9"/>
          <p:cNvSpPr/>
          <p:nvPr/>
        </p:nvSpPr>
        <p:spPr>
          <a:xfrm>
            <a:off x="932688" y="331012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Do not travel with the load unnecessarily elevated.</a:t>
            </a:r>
            <a:endParaRPr lang="en-US" sz="1420" dirty="0"/>
          </a:p>
        </p:txBody>
      </p:sp>
      <p:sp>
        <p:nvSpPr>
          <p:cNvPr id="12" name="Shape 1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3" name="Text 1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0C8B83"/>
                </a:solidFill>
                <a:latin typeface="Arial" pitchFamily="34" charset="0"/>
                <a:ea typeface="Arial" pitchFamily="34" charset="-122"/>
                <a:cs typeface="Arial" pitchFamily="34" charset="-120"/>
              </a:rPr>
              <a:t>FIELD DECISION</a:t>
            </a:r>
            <a:endParaRPr lang="en-US" sz="700" dirty="0"/>
          </a:p>
        </p:txBody>
      </p:sp>
      <p:sp>
        <p:nvSpPr>
          <p:cNvPr id="14" name="Text 1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01</a:t>
            </a:r>
            <a:endParaRPr lang="en-US" sz="700" dirty="0"/>
          </a:p>
        </p:txBody>
      </p:sp>
      <p:sp>
        <p:nvSpPr>
          <p:cNvPr id="15" name="Text 1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Where could this fail?</a:t>
            </a:r>
            <a:endParaRPr lang="en-US" sz="1070" dirty="0"/>
          </a:p>
        </p:txBody>
      </p:sp>
      <p:sp>
        <p:nvSpPr>
          <p:cNvPr id="16" name="Text 1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02</a:t>
            </a:r>
            <a:endParaRPr lang="en-US" sz="700" dirty="0"/>
          </a:p>
        </p:txBody>
      </p:sp>
      <p:sp>
        <p:nvSpPr>
          <p:cNvPr id="17" name="Text 1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do we use?</a:t>
            </a:r>
            <a:endParaRPr lang="en-US" sz="1070" dirty="0"/>
          </a:p>
        </p:txBody>
      </p:sp>
      <p:sp>
        <p:nvSpPr>
          <p:cNvPr id="18" name="Text 1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0C8B83"/>
                </a:solidFill>
                <a:latin typeface="Arial" pitchFamily="34" charset="0"/>
                <a:ea typeface="Arial" pitchFamily="34" charset="-122"/>
                <a:cs typeface="Arial" pitchFamily="34" charset="-120"/>
              </a:rPr>
              <a:t>03</a:t>
            </a:r>
            <a:endParaRPr lang="en-US" sz="700" dirty="0"/>
          </a:p>
        </p:txBody>
      </p:sp>
      <p:sp>
        <p:nvSpPr>
          <p:cNvPr id="19" name="Text 1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makes us stop?</a:t>
            </a:r>
            <a:endParaRPr lang="en-US" sz="107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8 / 17</a:t>
            </a:r>
            <a:endParaRPr lang="en-US" sz="650"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MODULE 6 / 6</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Inspection and defects</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Tie every point to a visible action or decision.</a:t>
            </a:r>
            <a:endParaRPr lang="en-US" sz="1150" dirty="0"/>
          </a:p>
        </p:txBody>
      </p:sp>
      <p:sp>
        <p:nvSpPr>
          <p:cNvPr id="6" name="Shape 4"/>
          <p:cNvSpPr/>
          <p:nvPr/>
        </p:nvSpPr>
        <p:spPr>
          <a:xfrm>
            <a:off x="731520" y="1965960"/>
            <a:ext cx="73152" cy="73152"/>
          </a:xfrm>
          <a:prstGeom prst="ellipse">
            <a:avLst/>
          </a:prstGeom>
          <a:solidFill>
            <a:srgbClr val="0C8B83"/>
          </a:solidFill>
          <a:ln w="12700">
            <a:solidFill>
              <a:srgbClr val="0C8B83"/>
            </a:solidFill>
            <a:prstDash val="solid"/>
          </a:ln>
        </p:spPr>
      </p:sp>
      <p:sp>
        <p:nvSpPr>
          <p:cNvPr id="7" name="Text 5"/>
          <p:cNvSpPr/>
          <p:nvPr/>
        </p:nvSpPr>
        <p:spPr>
          <a:xfrm>
            <a:off x="932688" y="184708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Inspect forks, mast, reach mechanism, chains, wheels, controls, battery, horn and safety systems.</a:t>
            </a:r>
            <a:endParaRPr lang="en-US" sz="1420" dirty="0"/>
          </a:p>
        </p:txBody>
      </p:sp>
      <p:sp>
        <p:nvSpPr>
          <p:cNvPr id="8" name="Shape 6"/>
          <p:cNvSpPr/>
          <p:nvPr/>
        </p:nvSpPr>
        <p:spPr>
          <a:xfrm>
            <a:off x="731520" y="2697480"/>
            <a:ext cx="73152" cy="73152"/>
          </a:xfrm>
          <a:prstGeom prst="ellipse">
            <a:avLst/>
          </a:prstGeom>
          <a:solidFill>
            <a:srgbClr val="F0B64A"/>
          </a:solidFill>
          <a:ln w="12700">
            <a:solidFill>
              <a:srgbClr val="F0B64A"/>
            </a:solidFill>
            <a:prstDash val="solid"/>
          </a:ln>
        </p:spPr>
      </p:sp>
      <p:sp>
        <p:nvSpPr>
          <p:cNvPr id="9" name="Text 7"/>
          <p:cNvSpPr/>
          <p:nvPr/>
        </p:nvSpPr>
        <p:spPr>
          <a:xfrm>
            <a:off x="932688" y="2578608"/>
            <a:ext cx="6931152" cy="475488"/>
          </a:xfrm>
          <a:prstGeom prst="rect">
            <a:avLst/>
          </a:prstGeom>
          <a:noFill/>
          <a:ln/>
        </p:spPr>
        <p:txBody>
          <a:bodyPr wrap="square" lIns="0" tIns="0" rIns="0" bIns="0" rtlCol="0" anchor="ctr"/>
          <a:lstStyle/>
          <a:p>
            <a:pPr indent="0" marL="0">
              <a:buNone/>
            </a:pPr>
            <a:r>
              <a:rPr lang="en-US" sz="1420" dirty="0">
                <a:solidFill>
                  <a:srgbClr val="2A3F4B"/>
                </a:solidFill>
                <a:latin typeface="Arial" pitchFamily="34" charset="0"/>
                <a:ea typeface="Arial" pitchFamily="34" charset="-122"/>
                <a:cs typeface="Arial" pitchFamily="34" charset="-120"/>
              </a:rPr>
              <a:t>Remove the truck from service for conditions that affect safe operation.</a:t>
            </a:r>
            <a:endParaRPr lang="en-US" sz="1420" dirty="0"/>
          </a:p>
        </p:txBody>
      </p:sp>
      <p:sp>
        <p:nvSpPr>
          <p:cNvPr id="10" name="Shape 8"/>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11" name="Text 9"/>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FIELD DECISION</a:t>
            </a:r>
            <a:endParaRPr lang="en-US" sz="700" dirty="0"/>
          </a:p>
        </p:txBody>
      </p:sp>
      <p:sp>
        <p:nvSpPr>
          <p:cNvPr id="12" name="Text 10"/>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changes the risk?</a:t>
            </a:r>
            <a:endParaRPr lang="en-US" sz="1070" dirty="0"/>
          </a:p>
        </p:txBody>
      </p:sp>
      <p:sp>
        <p:nvSpPr>
          <p:cNvPr id="14" name="Text 12"/>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must the employee do?</a:t>
            </a:r>
            <a:endParaRPr lang="en-US" sz="1070" dirty="0"/>
          </a:p>
        </p:txBody>
      </p:sp>
      <p:sp>
        <p:nvSpPr>
          <p:cNvPr id="16" name="Text 14"/>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Who needs to know?</a:t>
            </a:r>
            <a:endParaRPr lang="en-US" sz="1070" dirty="0"/>
          </a:p>
        </p:txBody>
      </p:sp>
      <p:sp>
        <p:nvSpPr>
          <p:cNvPr id="19" name="Text 16"/>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0" name="Text 17"/>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9 / 17</a:t>
            </a:r>
            <a:endParaRPr lang="en-US" sz="6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21792" y="493776"/>
            <a:ext cx="5120640" cy="201168"/>
          </a:xfrm>
          <a:prstGeom prst="rect">
            <a:avLst/>
          </a:prstGeom>
          <a:noFill/>
          <a:ln/>
        </p:spPr>
        <p:txBody>
          <a:bodyPr wrap="square" lIns="0" tIns="0" rIns="0" bIns="0" rtlCol="0" anchor="ctr"/>
          <a:lstStyle/>
          <a:p>
            <a:pPr indent="0" marL="0">
              <a:buNone/>
            </a:pPr>
            <a:r>
              <a:rPr lang="en-US" sz="800" b="1" spc="140" kern="0" dirty="0">
                <a:solidFill>
                  <a:srgbClr val="7FE1D9"/>
                </a:solidFill>
                <a:latin typeface="Arial" pitchFamily="34" charset="0"/>
                <a:ea typeface="Arial" pitchFamily="34" charset="-122"/>
                <a:cs typeface="Arial" pitchFamily="34" charset="-120"/>
              </a:rPr>
              <a:t>STOP-WORK / RED-FLAG CONDITIONS</a:t>
            </a:r>
            <a:endParaRPr lang="en-US" sz="800" dirty="0"/>
          </a:p>
        </p:txBody>
      </p:sp>
      <p:sp>
        <p:nvSpPr>
          <p:cNvPr id="3" name="Text 1"/>
          <p:cNvSpPr/>
          <p:nvPr/>
        </p:nvSpPr>
        <p:spPr>
          <a:xfrm>
            <a:off x="621792" y="987552"/>
            <a:ext cx="9966960" cy="676656"/>
          </a:xfrm>
          <a:prstGeom prst="rect">
            <a:avLst/>
          </a:prstGeom>
          <a:noFill/>
          <a:ln/>
        </p:spPr>
        <p:txBody>
          <a:bodyPr wrap="square" lIns="0" tIns="0" rIns="0" bIns="0" rtlCol="0" anchor="ctr"/>
          <a:lstStyle/>
          <a:p>
            <a:pPr indent="0" marL="0">
              <a:buNone/>
            </a:pPr>
            <a:r>
              <a:rPr lang="en-US" sz="3000" b="1" dirty="0">
                <a:solidFill>
                  <a:srgbClr val="FFFFFF"/>
                </a:solidFill>
                <a:latin typeface="Arial" pitchFamily="34" charset="0"/>
                <a:ea typeface="Arial" pitchFamily="34" charset="-122"/>
                <a:cs typeface="Arial" pitchFamily="34" charset="-120"/>
              </a:rPr>
              <a:t>These are the moments to slow down and regain control.</a:t>
            </a:r>
            <a:endParaRPr lang="en-US" sz="3000" dirty="0"/>
          </a:p>
        </p:txBody>
      </p:sp>
      <p:sp>
        <p:nvSpPr>
          <p:cNvPr id="4" name="Shape 2"/>
          <p:cNvSpPr/>
          <p:nvPr/>
        </p:nvSpPr>
        <p:spPr>
          <a:xfrm>
            <a:off x="658368" y="2057400"/>
            <a:ext cx="5340096" cy="1463040"/>
          </a:xfrm>
          <a:prstGeom prst="roundRect">
            <a:avLst>
              <a:gd name="adj" fmla="val 3750"/>
            </a:avLst>
          </a:prstGeom>
          <a:solidFill>
            <a:srgbClr val="0E1D27"/>
          </a:solidFill>
          <a:ln w="17780">
            <a:solidFill>
              <a:srgbClr val="D84F4F"/>
            </a:solidFill>
            <a:prstDash val="solid"/>
          </a:ln>
        </p:spPr>
      </p:sp>
      <p:sp>
        <p:nvSpPr>
          <p:cNvPr id="5" name="Text 3"/>
          <p:cNvSpPr/>
          <p:nvPr/>
        </p:nvSpPr>
        <p:spPr>
          <a:xfrm>
            <a:off x="914400" y="2276856"/>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01</a:t>
            </a:r>
            <a:endParaRPr lang="en-US" sz="800" dirty="0"/>
          </a:p>
        </p:txBody>
      </p:sp>
      <p:sp>
        <p:nvSpPr>
          <p:cNvPr id="6" name="Text 4"/>
          <p:cNvSpPr/>
          <p:nvPr/>
        </p:nvSpPr>
        <p:spPr>
          <a:xfrm>
            <a:off x="1408176"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Foot or leg extends outside the operator compartment</a:t>
            </a:r>
            <a:endParaRPr lang="en-US" sz="1500" dirty="0"/>
          </a:p>
        </p:txBody>
      </p:sp>
      <p:sp>
        <p:nvSpPr>
          <p:cNvPr id="7" name="Shape 5"/>
          <p:cNvSpPr/>
          <p:nvPr/>
        </p:nvSpPr>
        <p:spPr>
          <a:xfrm>
            <a:off x="6172200" y="2057400"/>
            <a:ext cx="5340096" cy="1463040"/>
          </a:xfrm>
          <a:prstGeom prst="roundRect">
            <a:avLst>
              <a:gd name="adj" fmla="val 3750"/>
            </a:avLst>
          </a:prstGeom>
          <a:solidFill>
            <a:srgbClr val="0E1D27"/>
          </a:solidFill>
          <a:ln w="17780">
            <a:solidFill>
              <a:srgbClr val="F0B64A"/>
            </a:solidFill>
            <a:prstDash val="solid"/>
          </a:ln>
        </p:spPr>
      </p:sp>
      <p:sp>
        <p:nvSpPr>
          <p:cNvPr id="8" name="Text 6"/>
          <p:cNvSpPr/>
          <p:nvPr/>
        </p:nvSpPr>
        <p:spPr>
          <a:xfrm>
            <a:off x="6428232" y="2276856"/>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02</a:t>
            </a:r>
            <a:endParaRPr lang="en-US" sz="800" dirty="0"/>
          </a:p>
        </p:txBody>
      </p:sp>
      <p:sp>
        <p:nvSpPr>
          <p:cNvPr id="9" name="Text 7"/>
          <p:cNvSpPr/>
          <p:nvPr/>
        </p:nvSpPr>
        <p:spPr>
          <a:xfrm>
            <a:off x="6922008" y="2286000"/>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Traveling with elevated load in a narrow aisle</a:t>
            </a:r>
            <a:endParaRPr lang="en-US" sz="1500" dirty="0"/>
          </a:p>
        </p:txBody>
      </p:sp>
      <p:sp>
        <p:nvSpPr>
          <p:cNvPr id="10" name="Shape 8"/>
          <p:cNvSpPr/>
          <p:nvPr/>
        </p:nvSpPr>
        <p:spPr>
          <a:xfrm>
            <a:off x="658368" y="3959352"/>
            <a:ext cx="5340096" cy="1463040"/>
          </a:xfrm>
          <a:prstGeom prst="roundRect">
            <a:avLst>
              <a:gd name="adj" fmla="val 3750"/>
            </a:avLst>
          </a:prstGeom>
          <a:solidFill>
            <a:srgbClr val="0E1D27"/>
          </a:solidFill>
          <a:ln w="17780">
            <a:solidFill>
              <a:srgbClr val="D84F4F"/>
            </a:solidFill>
            <a:prstDash val="solid"/>
          </a:ln>
        </p:spPr>
      </p:sp>
      <p:sp>
        <p:nvSpPr>
          <p:cNvPr id="11" name="Text 9"/>
          <p:cNvSpPr/>
          <p:nvPr/>
        </p:nvSpPr>
        <p:spPr>
          <a:xfrm>
            <a:off x="914400" y="4178808"/>
            <a:ext cx="365760" cy="182880"/>
          </a:xfrm>
          <a:prstGeom prst="rect">
            <a:avLst/>
          </a:prstGeom>
          <a:noFill/>
          <a:ln/>
        </p:spPr>
        <p:txBody>
          <a:bodyPr wrap="square" lIns="0" tIns="0" rIns="0" bIns="0" rtlCol="0" anchor="ctr"/>
          <a:lstStyle/>
          <a:p>
            <a:pPr indent="0" marL="0">
              <a:buNone/>
            </a:pPr>
            <a:r>
              <a:rPr lang="en-US" sz="800" b="1" dirty="0">
                <a:solidFill>
                  <a:srgbClr val="D84F4F"/>
                </a:solidFill>
                <a:latin typeface="Arial" pitchFamily="34" charset="0"/>
                <a:ea typeface="Arial" pitchFamily="34" charset="-122"/>
                <a:cs typeface="Arial" pitchFamily="34" charset="-120"/>
              </a:rPr>
              <a:t>03</a:t>
            </a:r>
            <a:endParaRPr lang="en-US" sz="800" dirty="0"/>
          </a:p>
        </p:txBody>
      </p:sp>
      <p:sp>
        <p:nvSpPr>
          <p:cNvPr id="12" name="Text 10"/>
          <p:cNvSpPr/>
          <p:nvPr/>
        </p:nvSpPr>
        <p:spPr>
          <a:xfrm>
            <a:off x="1408176"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Racking is visibly damaged or pallet integrity is questionable</a:t>
            </a:r>
            <a:endParaRPr lang="en-US" sz="1500" dirty="0"/>
          </a:p>
        </p:txBody>
      </p:sp>
      <p:sp>
        <p:nvSpPr>
          <p:cNvPr id="13" name="Shape 11"/>
          <p:cNvSpPr/>
          <p:nvPr/>
        </p:nvSpPr>
        <p:spPr>
          <a:xfrm>
            <a:off x="6172200" y="3959352"/>
            <a:ext cx="5340096" cy="1463040"/>
          </a:xfrm>
          <a:prstGeom prst="roundRect">
            <a:avLst>
              <a:gd name="adj" fmla="val 3750"/>
            </a:avLst>
          </a:prstGeom>
          <a:solidFill>
            <a:srgbClr val="0E1D27"/>
          </a:solidFill>
          <a:ln w="17780">
            <a:solidFill>
              <a:srgbClr val="F0B64A"/>
            </a:solidFill>
            <a:prstDash val="solid"/>
          </a:ln>
        </p:spPr>
      </p:sp>
      <p:sp>
        <p:nvSpPr>
          <p:cNvPr id="14" name="Text 12"/>
          <p:cNvSpPr/>
          <p:nvPr/>
        </p:nvSpPr>
        <p:spPr>
          <a:xfrm>
            <a:off x="6428232" y="4178808"/>
            <a:ext cx="365760" cy="182880"/>
          </a:xfrm>
          <a:prstGeom prst="rect">
            <a:avLst/>
          </a:prstGeom>
          <a:noFill/>
          <a:ln/>
        </p:spPr>
        <p:txBody>
          <a:bodyPr wrap="square" lIns="0" tIns="0" rIns="0" bIns="0" rtlCol="0" anchor="ctr"/>
          <a:lstStyle/>
          <a:p>
            <a:pPr indent="0" marL="0">
              <a:buNone/>
            </a:pPr>
            <a:r>
              <a:rPr lang="en-US" sz="800" b="1" dirty="0">
                <a:solidFill>
                  <a:srgbClr val="F0B64A"/>
                </a:solidFill>
                <a:latin typeface="Arial" pitchFamily="34" charset="0"/>
                <a:ea typeface="Arial" pitchFamily="34" charset="-122"/>
                <a:cs typeface="Arial" pitchFamily="34" charset="-120"/>
              </a:rPr>
              <a:t>04</a:t>
            </a:r>
            <a:endParaRPr lang="en-US" sz="800" dirty="0"/>
          </a:p>
        </p:txBody>
      </p:sp>
      <p:sp>
        <p:nvSpPr>
          <p:cNvPr id="15" name="Text 13"/>
          <p:cNvSpPr/>
          <p:nvPr/>
        </p:nvSpPr>
        <p:spPr>
          <a:xfrm>
            <a:off x="6922008" y="4187952"/>
            <a:ext cx="4251960" cy="786384"/>
          </a:xfrm>
          <a:prstGeom prst="rect">
            <a:avLst/>
          </a:prstGeom>
          <a:noFill/>
          <a:ln/>
        </p:spPr>
        <p:txBody>
          <a:bodyPr wrap="square" lIns="0" tIns="0" rIns="0" bIns="0" rtlCol="0" anchor="ctr"/>
          <a:lstStyle/>
          <a:p>
            <a:pPr indent="0" marL="0">
              <a:buNone/>
            </a:pPr>
            <a:r>
              <a:rPr lang="en-US" sz="1500" b="1" dirty="0">
                <a:solidFill>
                  <a:srgbClr val="FFFFFF"/>
                </a:solidFill>
                <a:latin typeface="Arial" pitchFamily="34" charset="0"/>
                <a:ea typeface="Arial" pitchFamily="34" charset="-122"/>
                <a:cs typeface="Arial" pitchFamily="34" charset="-120"/>
              </a:rPr>
              <a:t>Operator loses clear view of pedestrians at aisle ends</a:t>
            </a:r>
            <a:endParaRPr lang="en-US" sz="150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10 / 17</a:t>
            </a:r>
            <a:endParaRPr lang="en-US" sz="650"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SCENARIO DISCUSSION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What would you do next?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Give the group 30-60 seconds before revealing the recommended response.</a:t>
            </a:r>
            <a:endParaRPr lang="en-US" sz="1150" dirty="0"/>
          </a:p>
        </p:txBody>
      </p:sp>
      <p:sp>
        <p:nvSpPr>
          <p:cNvPr id="6" name="Shape 4"/>
          <p:cNvSpPr/>
          <p:nvPr/>
        </p:nvSpPr>
        <p:spPr>
          <a:xfrm>
            <a:off x="658368" y="1828800"/>
            <a:ext cx="7040880" cy="2423160"/>
          </a:xfrm>
          <a:prstGeom prst="roundRect">
            <a:avLst>
              <a:gd name="adj" fmla="val 2642"/>
            </a:avLst>
          </a:prstGeom>
          <a:solidFill>
            <a:srgbClr val="F2F6F7"/>
          </a:solidFill>
          <a:ln w="12700">
            <a:solidFill>
              <a:srgbClr val="D9E3E7"/>
            </a:solidFill>
            <a:prstDash val="solid"/>
          </a:ln>
        </p:spPr>
      </p:sp>
      <p:sp>
        <p:nvSpPr>
          <p:cNvPr id="7" name="Text 5"/>
          <p:cNvSpPr/>
          <p:nvPr/>
        </p:nvSpPr>
        <p:spPr>
          <a:xfrm>
            <a:off x="987552" y="2240280"/>
            <a:ext cx="6355080" cy="1417320"/>
          </a:xfrm>
          <a:prstGeom prst="rect">
            <a:avLst/>
          </a:prstGeom>
          <a:noFill/>
          <a:ln/>
        </p:spPr>
        <p:txBody>
          <a:bodyPr wrap="square" lIns="0" tIns="0" rIns="0" bIns="0" rtlCol="0" anchor="ctr"/>
          <a:lstStyle/>
          <a:p>
            <a:pPr indent="0" marL="0">
              <a:buNone/>
            </a:pPr>
            <a:r>
              <a:rPr lang="en-US" sz="1800" b="1" dirty="0">
                <a:solidFill>
                  <a:srgbClr val="071018"/>
                </a:solidFill>
                <a:latin typeface="Arial" pitchFamily="34" charset="0"/>
                <a:ea typeface="Arial" pitchFamily="34" charset="-122"/>
                <a:cs typeface="Arial" pitchFamily="34" charset="-120"/>
              </a:rPr>
              <a:t>A reach-truck operator has a pallet raised near the top rack and needs to reposition the truck sideways. What is the safe approach?</a:t>
            </a:r>
            <a:endParaRPr lang="en-US" sz="1800" dirty="0"/>
          </a:p>
        </p:txBody>
      </p:sp>
      <p:sp>
        <p:nvSpPr>
          <p:cNvPr id="8" name="Shape 6"/>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9" name="Text 7"/>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F0B64A"/>
                </a:solidFill>
                <a:latin typeface="Arial" pitchFamily="34" charset="0"/>
                <a:ea typeface="Arial" pitchFamily="34" charset="-122"/>
                <a:cs typeface="Arial" pitchFamily="34" charset="-120"/>
              </a:rPr>
              <a:t>DISCUSS</a:t>
            </a:r>
            <a:endParaRPr lang="en-US" sz="700" dirty="0"/>
          </a:p>
        </p:txBody>
      </p:sp>
      <p:sp>
        <p:nvSpPr>
          <p:cNvPr id="10" name="Text 8"/>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01</a:t>
            </a:r>
            <a:endParaRPr lang="en-US" sz="700" dirty="0"/>
          </a:p>
        </p:txBody>
      </p:sp>
      <p:sp>
        <p:nvSpPr>
          <p:cNvPr id="11" name="Text 9"/>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hazard?</a:t>
            </a:r>
            <a:endParaRPr lang="en-US" sz="1070" dirty="0"/>
          </a:p>
        </p:txBody>
      </p:sp>
      <p:sp>
        <p:nvSpPr>
          <p:cNvPr id="12" name="Text 10"/>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13" name="Text 11"/>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control is missing?</a:t>
            </a:r>
            <a:endParaRPr lang="en-US" sz="1070" dirty="0"/>
          </a:p>
        </p:txBody>
      </p:sp>
      <p:sp>
        <p:nvSpPr>
          <p:cNvPr id="14" name="Text 12"/>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03</a:t>
            </a:r>
            <a:endParaRPr lang="en-US" sz="700" dirty="0"/>
          </a:p>
        </p:txBody>
      </p:sp>
      <p:sp>
        <p:nvSpPr>
          <p:cNvPr id="15" name="Text 13"/>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the safest next action?</a:t>
            </a:r>
            <a:endParaRPr lang="en-US" sz="1070" dirty="0"/>
          </a:p>
        </p:txBody>
      </p:sp>
      <p:sp>
        <p:nvSpPr>
          <p:cNvPr id="16" name="Text 14"/>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04</a:t>
            </a:r>
            <a:endParaRPr lang="en-US" sz="700" dirty="0"/>
          </a:p>
        </p:txBody>
      </p:sp>
      <p:sp>
        <p:nvSpPr>
          <p:cNvPr id="17" name="Text 15"/>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What is our site rule?</a:t>
            </a:r>
            <a:endParaRPr lang="en-US" sz="1070" dirty="0"/>
          </a:p>
        </p:txBody>
      </p:sp>
      <p:sp>
        <p:nvSpPr>
          <p:cNvPr id="18" name="Text 16"/>
          <p:cNvSpPr/>
          <p:nvPr/>
        </p:nvSpPr>
        <p:spPr>
          <a:xfrm>
            <a:off x="822960" y="4690872"/>
            <a:ext cx="2011680" cy="182880"/>
          </a:xfrm>
          <a:prstGeom prst="rect">
            <a:avLst/>
          </a:prstGeom>
          <a:noFill/>
          <a:ln/>
        </p:spPr>
        <p:txBody>
          <a:bodyPr wrap="square" lIns="0" tIns="0" rIns="0" bIns="0" rtlCol="0" anchor="ctr"/>
          <a:lstStyle/>
          <a:p>
            <a:pPr indent="0" marL="0">
              <a:buNone/>
            </a:pPr>
            <a:r>
              <a:rPr lang="en-US" sz="700" b="1" spc="110" kern="0" dirty="0">
                <a:solidFill>
                  <a:srgbClr val="0C8B83"/>
                </a:solidFill>
                <a:latin typeface="Arial" pitchFamily="34" charset="0"/>
                <a:ea typeface="Arial" pitchFamily="34" charset="-122"/>
                <a:cs typeface="Arial" pitchFamily="34" charset="-120"/>
              </a:rPr>
              <a:t>RECOMMENDED RESPONSE</a:t>
            </a:r>
            <a:endParaRPr lang="en-US" sz="700" dirty="0"/>
          </a:p>
        </p:txBody>
      </p:sp>
      <p:sp>
        <p:nvSpPr>
          <p:cNvPr id="19" name="Text 17"/>
          <p:cNvSpPr/>
          <p:nvPr/>
        </p:nvSpPr>
        <p:spPr>
          <a:xfrm>
            <a:off x="822960" y="4992624"/>
            <a:ext cx="6903720" cy="713232"/>
          </a:xfrm>
          <a:prstGeom prst="rect">
            <a:avLst/>
          </a:prstGeom>
          <a:noFill/>
          <a:ln/>
        </p:spPr>
        <p:txBody>
          <a:bodyPr wrap="square" lIns="0" tIns="0" rIns="0" bIns="0" rtlCol="0" anchor="ctr"/>
          <a:lstStyle/>
          <a:p>
            <a:pPr indent="0" marL="0">
              <a:buNone/>
            </a:pPr>
            <a:r>
              <a:rPr lang="en-US" sz="1250" dirty="0">
                <a:solidFill>
                  <a:srgbClr val="324A56"/>
                </a:solidFill>
                <a:latin typeface="Arial" pitchFamily="34" charset="0"/>
                <a:ea typeface="Arial" pitchFamily="34" charset="-122"/>
                <a:cs typeface="Arial" pitchFamily="34" charset="-120"/>
              </a:rPr>
              <a:t>Lower the load to a stable travel position before repositioning unless the manufacturer/site procedure specifically allows a controlled adjustment at height; avoid traveling with a high load.</a:t>
            </a:r>
            <a:endParaRPr lang="en-US" sz="125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11 / 17</a:t>
            </a:r>
            <a:endParaRPr lang="en-US" sz="6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SITE-SPECIFIC APPLICATION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This is where generic training becomes your program.</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Replace examples with your actual equipment, procedures, hazards and expectations.</a:t>
            </a:r>
            <a:endParaRPr lang="en-US" sz="1150" dirty="0"/>
          </a:p>
        </p:txBody>
      </p:sp>
      <p:sp>
        <p:nvSpPr>
          <p:cNvPr id="6" name="Shape 4"/>
          <p:cNvSpPr/>
          <p:nvPr/>
        </p:nvSpPr>
        <p:spPr>
          <a:xfrm>
            <a:off x="685800" y="1828800"/>
            <a:ext cx="6903720" cy="621792"/>
          </a:xfrm>
          <a:prstGeom prst="roundRect">
            <a:avLst>
              <a:gd name="adj" fmla="val 5882"/>
            </a:avLst>
          </a:prstGeom>
          <a:solidFill>
            <a:srgbClr val="F2F6F7"/>
          </a:solidFill>
          <a:ln w="12700">
            <a:solidFill>
              <a:srgbClr val="D9E3E7"/>
            </a:solidFill>
            <a:prstDash val="solid"/>
          </a:ln>
        </p:spPr>
      </p:sp>
      <p:sp>
        <p:nvSpPr>
          <p:cNvPr id="7" name="Shape 5"/>
          <p:cNvSpPr/>
          <p:nvPr/>
        </p:nvSpPr>
        <p:spPr>
          <a:xfrm>
            <a:off x="896112" y="1975104"/>
            <a:ext cx="310896" cy="310896"/>
          </a:xfrm>
          <a:prstGeom prst="roundRect">
            <a:avLst>
              <a:gd name="adj" fmla="val 11765"/>
            </a:avLst>
          </a:prstGeom>
          <a:solidFill>
            <a:srgbClr val="0C8B83"/>
          </a:solidFill>
          <a:ln w="12700">
            <a:solidFill>
              <a:srgbClr val="0C8B83"/>
            </a:solidFill>
            <a:prstDash val="solid"/>
          </a:ln>
        </p:spPr>
      </p:sp>
      <p:sp>
        <p:nvSpPr>
          <p:cNvPr id="8" name="Text 6"/>
          <p:cNvSpPr/>
          <p:nvPr/>
        </p:nvSpPr>
        <p:spPr>
          <a:xfrm>
            <a:off x="950976" y="2002536"/>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9" name="Text 7"/>
          <p:cNvSpPr/>
          <p:nvPr/>
        </p:nvSpPr>
        <p:spPr>
          <a:xfrm>
            <a:off x="1353312" y="1965960"/>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Truck-specific controls and emergency features</a:t>
            </a:r>
            <a:endParaRPr lang="en-US" sz="1270" dirty="0"/>
          </a:p>
        </p:txBody>
      </p:sp>
      <p:sp>
        <p:nvSpPr>
          <p:cNvPr id="10" name="Shape 8"/>
          <p:cNvSpPr/>
          <p:nvPr/>
        </p:nvSpPr>
        <p:spPr>
          <a:xfrm>
            <a:off x="685800" y="2679192"/>
            <a:ext cx="6903720" cy="621792"/>
          </a:xfrm>
          <a:prstGeom prst="roundRect">
            <a:avLst>
              <a:gd name="adj" fmla="val 5882"/>
            </a:avLst>
          </a:prstGeom>
          <a:solidFill>
            <a:srgbClr val="F8FAFA"/>
          </a:solidFill>
          <a:ln w="12700">
            <a:solidFill>
              <a:srgbClr val="D9E3E7"/>
            </a:solidFill>
            <a:prstDash val="solid"/>
          </a:ln>
        </p:spPr>
      </p:sp>
      <p:sp>
        <p:nvSpPr>
          <p:cNvPr id="11" name="Shape 9"/>
          <p:cNvSpPr/>
          <p:nvPr/>
        </p:nvSpPr>
        <p:spPr>
          <a:xfrm>
            <a:off x="896112" y="2825496"/>
            <a:ext cx="310896" cy="310896"/>
          </a:xfrm>
          <a:prstGeom prst="roundRect">
            <a:avLst>
              <a:gd name="adj" fmla="val 11765"/>
            </a:avLst>
          </a:prstGeom>
          <a:solidFill>
            <a:srgbClr val="0C8B83"/>
          </a:solidFill>
          <a:ln w="12700">
            <a:solidFill>
              <a:srgbClr val="0C8B83"/>
            </a:solidFill>
            <a:prstDash val="solid"/>
          </a:ln>
        </p:spPr>
      </p:sp>
      <p:sp>
        <p:nvSpPr>
          <p:cNvPr id="12" name="Text 10"/>
          <p:cNvSpPr/>
          <p:nvPr/>
        </p:nvSpPr>
        <p:spPr>
          <a:xfrm>
            <a:off x="950976" y="2852928"/>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3" name="Text 11"/>
          <p:cNvSpPr/>
          <p:nvPr/>
        </p:nvSpPr>
        <p:spPr>
          <a:xfrm>
            <a:off x="1353312" y="2816352"/>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Aisle widths, intersections, speed limits and pedestrian controls</a:t>
            </a:r>
            <a:endParaRPr lang="en-US" sz="1270" dirty="0"/>
          </a:p>
        </p:txBody>
      </p:sp>
      <p:sp>
        <p:nvSpPr>
          <p:cNvPr id="14" name="Shape 12"/>
          <p:cNvSpPr/>
          <p:nvPr/>
        </p:nvSpPr>
        <p:spPr>
          <a:xfrm>
            <a:off x="685800" y="3529584"/>
            <a:ext cx="6903720" cy="621792"/>
          </a:xfrm>
          <a:prstGeom prst="roundRect">
            <a:avLst>
              <a:gd name="adj" fmla="val 5882"/>
            </a:avLst>
          </a:prstGeom>
          <a:solidFill>
            <a:srgbClr val="F2F6F7"/>
          </a:solidFill>
          <a:ln w="12700">
            <a:solidFill>
              <a:srgbClr val="D9E3E7"/>
            </a:solidFill>
            <a:prstDash val="solid"/>
          </a:ln>
        </p:spPr>
      </p:sp>
      <p:sp>
        <p:nvSpPr>
          <p:cNvPr id="15" name="Shape 13"/>
          <p:cNvSpPr/>
          <p:nvPr/>
        </p:nvSpPr>
        <p:spPr>
          <a:xfrm>
            <a:off x="896112" y="3675888"/>
            <a:ext cx="310896" cy="310896"/>
          </a:xfrm>
          <a:prstGeom prst="roundRect">
            <a:avLst>
              <a:gd name="adj" fmla="val 11765"/>
            </a:avLst>
          </a:prstGeom>
          <a:solidFill>
            <a:srgbClr val="0C8B83"/>
          </a:solidFill>
          <a:ln w="12700">
            <a:solidFill>
              <a:srgbClr val="0C8B83"/>
            </a:solidFill>
            <a:prstDash val="solid"/>
          </a:ln>
        </p:spPr>
      </p:sp>
      <p:sp>
        <p:nvSpPr>
          <p:cNvPr id="16" name="Text 14"/>
          <p:cNvSpPr/>
          <p:nvPr/>
        </p:nvSpPr>
        <p:spPr>
          <a:xfrm>
            <a:off x="950976" y="3703320"/>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17" name="Text 15"/>
          <p:cNvSpPr/>
          <p:nvPr/>
        </p:nvSpPr>
        <p:spPr>
          <a:xfrm>
            <a:off x="1353312" y="3666744"/>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Rack inspection/damage reporting and pallet standards</a:t>
            </a:r>
            <a:endParaRPr lang="en-US" sz="1270" dirty="0"/>
          </a:p>
        </p:txBody>
      </p:sp>
      <p:sp>
        <p:nvSpPr>
          <p:cNvPr id="18" name="Shape 16"/>
          <p:cNvSpPr/>
          <p:nvPr/>
        </p:nvSpPr>
        <p:spPr>
          <a:xfrm>
            <a:off x="685800" y="4379976"/>
            <a:ext cx="6903720" cy="621792"/>
          </a:xfrm>
          <a:prstGeom prst="roundRect">
            <a:avLst>
              <a:gd name="adj" fmla="val 5882"/>
            </a:avLst>
          </a:prstGeom>
          <a:solidFill>
            <a:srgbClr val="F8FAFA"/>
          </a:solidFill>
          <a:ln w="12700">
            <a:solidFill>
              <a:srgbClr val="D9E3E7"/>
            </a:solidFill>
            <a:prstDash val="solid"/>
          </a:ln>
        </p:spPr>
      </p:sp>
      <p:sp>
        <p:nvSpPr>
          <p:cNvPr id="19" name="Shape 17"/>
          <p:cNvSpPr/>
          <p:nvPr/>
        </p:nvSpPr>
        <p:spPr>
          <a:xfrm>
            <a:off x="896112" y="4526280"/>
            <a:ext cx="310896" cy="310896"/>
          </a:xfrm>
          <a:prstGeom prst="roundRect">
            <a:avLst>
              <a:gd name="adj" fmla="val 11765"/>
            </a:avLst>
          </a:prstGeom>
          <a:solidFill>
            <a:srgbClr val="0C8B83"/>
          </a:solidFill>
          <a:ln w="12700">
            <a:solidFill>
              <a:srgbClr val="0C8B83"/>
            </a:solidFill>
            <a:prstDash val="solid"/>
          </a:ln>
        </p:spPr>
      </p:sp>
      <p:sp>
        <p:nvSpPr>
          <p:cNvPr id="20" name="Text 18"/>
          <p:cNvSpPr/>
          <p:nvPr/>
        </p:nvSpPr>
        <p:spPr>
          <a:xfrm>
            <a:off x="950976" y="4553712"/>
            <a:ext cx="201168" cy="146304"/>
          </a:xfrm>
          <a:prstGeom prst="rect">
            <a:avLst/>
          </a:prstGeom>
          <a:no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a:t>
            </a:r>
            <a:endParaRPr lang="en-US" sz="800" dirty="0"/>
          </a:p>
        </p:txBody>
      </p:sp>
      <p:sp>
        <p:nvSpPr>
          <p:cNvPr id="21" name="Text 19"/>
          <p:cNvSpPr/>
          <p:nvPr/>
        </p:nvSpPr>
        <p:spPr>
          <a:xfrm>
            <a:off x="1353312" y="4517136"/>
            <a:ext cx="5897880" cy="320040"/>
          </a:xfrm>
          <a:prstGeom prst="rect">
            <a:avLst/>
          </a:prstGeom>
          <a:noFill/>
          <a:ln/>
        </p:spPr>
        <p:txBody>
          <a:bodyPr wrap="square" lIns="0" tIns="0" rIns="0" bIns="0" rtlCol="0" anchor="ctr"/>
          <a:lstStyle/>
          <a:p>
            <a:pPr indent="0" marL="0">
              <a:buNone/>
            </a:pPr>
            <a:r>
              <a:rPr lang="en-US" sz="1270" b="1" dirty="0">
                <a:solidFill>
                  <a:srgbClr val="071018"/>
                </a:solidFill>
                <a:latin typeface="Arial" pitchFamily="34" charset="0"/>
                <a:ea typeface="Arial" pitchFamily="34" charset="-122"/>
                <a:cs typeface="Arial" pitchFamily="34" charset="-120"/>
              </a:rPr>
              <a:t>Hands-on high stacking and workplace evaluation</a:t>
            </a:r>
            <a:endParaRPr lang="en-US" sz="1270" dirty="0"/>
          </a:p>
        </p:txBody>
      </p:sp>
      <p:sp>
        <p:nvSpPr>
          <p:cNvPr id="22" name="Shape 20"/>
          <p:cNvSpPr/>
          <p:nvPr/>
        </p:nvSpPr>
        <p:spPr>
          <a:xfrm>
            <a:off x="8558784" y="658368"/>
            <a:ext cx="3072384" cy="5321808"/>
          </a:xfrm>
          <a:prstGeom prst="roundRect">
            <a:avLst>
              <a:gd name="adj" fmla="val 2083"/>
            </a:avLst>
          </a:prstGeom>
          <a:solidFill>
            <a:srgbClr val="0D1822"/>
          </a:solidFill>
          <a:ln w="12700">
            <a:solidFill>
              <a:srgbClr val="233541"/>
            </a:solidFill>
            <a:prstDash val="solid"/>
          </a:ln>
        </p:spPr>
      </p:sp>
      <p:sp>
        <p:nvSpPr>
          <p:cNvPr id="23" name="Text 21"/>
          <p:cNvSpPr/>
          <p:nvPr/>
        </p:nvSpPr>
        <p:spPr>
          <a:xfrm>
            <a:off x="8869680" y="932688"/>
            <a:ext cx="2331720" cy="182880"/>
          </a:xfrm>
          <a:prstGeom prst="rect">
            <a:avLst/>
          </a:prstGeom>
          <a:noFill/>
          <a:ln/>
        </p:spPr>
        <p:txBody>
          <a:bodyPr wrap="square" lIns="0" tIns="0" rIns="0" bIns="0" rtlCol="0" anchor="ctr"/>
          <a:lstStyle/>
          <a:p>
            <a:pPr indent="0" marL="0">
              <a:buNone/>
            </a:pPr>
            <a:r>
              <a:rPr lang="en-US" sz="700" b="1" spc="120" kern="0" dirty="0">
                <a:solidFill>
                  <a:srgbClr val="2C9B74"/>
                </a:solidFill>
                <a:latin typeface="Arial" pitchFamily="34" charset="0"/>
                <a:ea typeface="Arial" pitchFamily="34" charset="-122"/>
                <a:cs typeface="Arial" pitchFamily="34" charset="-120"/>
              </a:rPr>
              <a:t>BEFORE WORK</a:t>
            </a:r>
            <a:endParaRPr lang="en-US" sz="700" dirty="0"/>
          </a:p>
        </p:txBody>
      </p:sp>
      <p:sp>
        <p:nvSpPr>
          <p:cNvPr id="24" name="Text 22"/>
          <p:cNvSpPr/>
          <p:nvPr/>
        </p:nvSpPr>
        <p:spPr>
          <a:xfrm>
            <a:off x="8869680" y="141732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01</a:t>
            </a:r>
            <a:endParaRPr lang="en-US" sz="700" dirty="0"/>
          </a:p>
        </p:txBody>
      </p:sp>
      <p:sp>
        <p:nvSpPr>
          <p:cNvPr id="25" name="Text 23"/>
          <p:cNvSpPr/>
          <p:nvPr/>
        </p:nvSpPr>
        <p:spPr>
          <a:xfrm>
            <a:off x="9253728" y="138988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procedure</a:t>
            </a:r>
            <a:endParaRPr lang="en-US" sz="1070" dirty="0"/>
          </a:p>
        </p:txBody>
      </p:sp>
      <p:sp>
        <p:nvSpPr>
          <p:cNvPr id="26" name="Text 24"/>
          <p:cNvSpPr/>
          <p:nvPr/>
        </p:nvSpPr>
        <p:spPr>
          <a:xfrm>
            <a:off x="8869680" y="242316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02</a:t>
            </a:r>
            <a:endParaRPr lang="en-US" sz="700" dirty="0"/>
          </a:p>
        </p:txBody>
      </p:sp>
      <p:sp>
        <p:nvSpPr>
          <p:cNvPr id="27" name="Text 25"/>
          <p:cNvSpPr/>
          <p:nvPr/>
        </p:nvSpPr>
        <p:spPr>
          <a:xfrm>
            <a:off x="9253728" y="239572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Show the actual equipment/task</a:t>
            </a:r>
            <a:endParaRPr lang="en-US" sz="1070" dirty="0"/>
          </a:p>
        </p:txBody>
      </p:sp>
      <p:sp>
        <p:nvSpPr>
          <p:cNvPr id="28" name="Text 26"/>
          <p:cNvSpPr/>
          <p:nvPr/>
        </p:nvSpPr>
        <p:spPr>
          <a:xfrm>
            <a:off x="8869680" y="342900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03</a:t>
            </a:r>
            <a:endParaRPr lang="en-US" sz="700" dirty="0"/>
          </a:p>
        </p:txBody>
      </p:sp>
      <p:sp>
        <p:nvSpPr>
          <p:cNvPr id="29" name="Text 27"/>
          <p:cNvSpPr/>
          <p:nvPr/>
        </p:nvSpPr>
        <p:spPr>
          <a:xfrm>
            <a:off x="9253728" y="340156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Confirm questions are answered</a:t>
            </a:r>
            <a:endParaRPr lang="en-US" sz="1070" dirty="0"/>
          </a:p>
        </p:txBody>
      </p:sp>
      <p:sp>
        <p:nvSpPr>
          <p:cNvPr id="30" name="Text 28"/>
          <p:cNvSpPr/>
          <p:nvPr/>
        </p:nvSpPr>
        <p:spPr>
          <a:xfrm>
            <a:off x="8869680" y="4434840"/>
            <a:ext cx="292608" cy="164592"/>
          </a:xfrm>
          <a:prstGeom prst="rect">
            <a:avLst/>
          </a:prstGeom>
          <a:noFill/>
          <a:ln/>
        </p:spPr>
        <p:txBody>
          <a:bodyPr wrap="square" lIns="0" tIns="0" rIns="0" bIns="0" rtlCol="0" anchor="ctr"/>
          <a:lstStyle/>
          <a:p>
            <a:pPr indent="0" marL="0">
              <a:buNone/>
            </a:pPr>
            <a:r>
              <a:rPr lang="en-US" sz="700" b="1" dirty="0">
                <a:solidFill>
                  <a:srgbClr val="2C9B74"/>
                </a:solidFill>
                <a:latin typeface="Arial" pitchFamily="34" charset="0"/>
                <a:ea typeface="Arial" pitchFamily="34" charset="-122"/>
                <a:cs typeface="Arial" pitchFamily="34" charset="-120"/>
              </a:rPr>
              <a:t>04</a:t>
            </a:r>
            <a:endParaRPr lang="en-US" sz="700" dirty="0"/>
          </a:p>
        </p:txBody>
      </p:sp>
      <p:sp>
        <p:nvSpPr>
          <p:cNvPr id="31" name="Text 29"/>
          <p:cNvSpPr/>
          <p:nvPr/>
        </p:nvSpPr>
        <p:spPr>
          <a:xfrm>
            <a:off x="9253728" y="4407408"/>
            <a:ext cx="1920240" cy="594360"/>
          </a:xfrm>
          <a:prstGeom prst="rect">
            <a:avLst/>
          </a:prstGeom>
          <a:noFill/>
          <a:ln/>
        </p:spPr>
        <p:txBody>
          <a:bodyPr wrap="square" lIns="0" tIns="0" rIns="0" bIns="0" rtlCol="0" anchor="ctr"/>
          <a:lstStyle/>
          <a:p>
            <a:pPr indent="0" marL="0">
              <a:buNone/>
            </a:pPr>
            <a:r>
              <a:rPr lang="en-US" sz="1070" dirty="0">
                <a:solidFill>
                  <a:srgbClr val="FFFFFF"/>
                </a:solidFill>
                <a:latin typeface="Arial" pitchFamily="34" charset="0"/>
                <a:ea typeface="Arial" pitchFamily="34" charset="-122"/>
                <a:cs typeface="Arial" pitchFamily="34" charset="-120"/>
              </a:rPr>
              <a:t>Complete required evaluation</a:t>
            </a:r>
            <a:endParaRPr lang="en-US" sz="107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12 / 17</a:t>
            </a:r>
            <a:endParaRPr lang="en-US" sz="650"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PRACTICAL / WORKPLACE VERIFICATION</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Can the employee apply it?</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Written knowledge matters. Safe performance in the real workplace matters more.</a:t>
            </a:r>
            <a:endParaRPr lang="en-US" sz="1150" dirty="0"/>
          </a:p>
        </p:txBody>
      </p:sp>
      <p:sp>
        <p:nvSpPr>
          <p:cNvPr id="6" name="Shape 4"/>
          <p:cNvSpPr/>
          <p:nvPr/>
        </p:nvSpPr>
        <p:spPr>
          <a:xfrm>
            <a:off x="658368" y="1783080"/>
            <a:ext cx="5349240" cy="713232"/>
          </a:xfrm>
          <a:prstGeom prst="roundRect">
            <a:avLst>
              <a:gd name="adj" fmla="val 6410"/>
            </a:avLst>
          </a:prstGeom>
          <a:solidFill>
            <a:srgbClr val="F7F9FA"/>
          </a:solidFill>
          <a:ln w="12700">
            <a:solidFill>
              <a:srgbClr val="D9E3E7"/>
            </a:solidFill>
            <a:prstDash val="solid"/>
          </a:ln>
        </p:spPr>
      </p:sp>
      <p:sp>
        <p:nvSpPr>
          <p:cNvPr id="7" name="Shape 5"/>
          <p:cNvSpPr/>
          <p:nvPr/>
        </p:nvSpPr>
        <p:spPr>
          <a:xfrm>
            <a:off x="868680" y="1984248"/>
            <a:ext cx="228600" cy="228600"/>
          </a:xfrm>
          <a:prstGeom prst="rect">
            <a:avLst/>
          </a:prstGeom>
          <a:solidFill>
            <a:srgbClr val="FFFFFF"/>
          </a:solidFill>
          <a:ln w="16510">
            <a:solidFill>
              <a:srgbClr val="0C8B83"/>
            </a:solidFill>
            <a:prstDash val="solid"/>
          </a:ln>
        </p:spPr>
      </p:sp>
      <p:sp>
        <p:nvSpPr>
          <p:cNvPr id="8" name="Text 6"/>
          <p:cNvSpPr/>
          <p:nvPr/>
        </p:nvSpPr>
        <p:spPr>
          <a:xfrm>
            <a:off x="1225296"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Inspects reach mechanism and safety systems</a:t>
            </a:r>
            <a:endParaRPr lang="en-US" sz="1150" dirty="0"/>
          </a:p>
        </p:txBody>
      </p:sp>
      <p:sp>
        <p:nvSpPr>
          <p:cNvPr id="9" name="Shape 7"/>
          <p:cNvSpPr/>
          <p:nvPr/>
        </p:nvSpPr>
        <p:spPr>
          <a:xfrm>
            <a:off x="6172200" y="1783080"/>
            <a:ext cx="5349240" cy="713232"/>
          </a:xfrm>
          <a:prstGeom prst="roundRect">
            <a:avLst>
              <a:gd name="adj" fmla="val 6410"/>
            </a:avLst>
          </a:prstGeom>
          <a:solidFill>
            <a:srgbClr val="F7F9FA"/>
          </a:solidFill>
          <a:ln w="12700">
            <a:solidFill>
              <a:srgbClr val="D9E3E7"/>
            </a:solidFill>
            <a:prstDash val="solid"/>
          </a:ln>
        </p:spPr>
      </p:sp>
      <p:sp>
        <p:nvSpPr>
          <p:cNvPr id="10" name="Shape 8"/>
          <p:cNvSpPr/>
          <p:nvPr/>
        </p:nvSpPr>
        <p:spPr>
          <a:xfrm>
            <a:off x="6382512" y="1984248"/>
            <a:ext cx="228600" cy="228600"/>
          </a:xfrm>
          <a:prstGeom prst="rect">
            <a:avLst/>
          </a:prstGeom>
          <a:solidFill>
            <a:srgbClr val="FFFFFF"/>
          </a:solidFill>
          <a:ln w="16510">
            <a:solidFill>
              <a:srgbClr val="0C8B83"/>
            </a:solidFill>
            <a:prstDash val="solid"/>
          </a:ln>
        </p:spPr>
      </p:sp>
      <p:sp>
        <p:nvSpPr>
          <p:cNvPr id="11" name="Text 9"/>
          <p:cNvSpPr/>
          <p:nvPr/>
        </p:nvSpPr>
        <p:spPr>
          <a:xfrm>
            <a:off x="6739128" y="1938528"/>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body position inside compartment</a:t>
            </a:r>
            <a:endParaRPr lang="en-US" sz="1150" dirty="0"/>
          </a:p>
        </p:txBody>
      </p:sp>
      <p:sp>
        <p:nvSpPr>
          <p:cNvPr id="12" name="Shape 10"/>
          <p:cNvSpPr/>
          <p:nvPr/>
        </p:nvSpPr>
        <p:spPr>
          <a:xfrm>
            <a:off x="658368" y="2724912"/>
            <a:ext cx="5349240" cy="713232"/>
          </a:xfrm>
          <a:prstGeom prst="roundRect">
            <a:avLst>
              <a:gd name="adj" fmla="val 6410"/>
            </a:avLst>
          </a:prstGeom>
          <a:solidFill>
            <a:srgbClr val="F7F9FA"/>
          </a:solidFill>
          <a:ln w="12700">
            <a:solidFill>
              <a:srgbClr val="D9E3E7"/>
            </a:solidFill>
            <a:prstDash val="solid"/>
          </a:ln>
        </p:spPr>
      </p:sp>
      <p:sp>
        <p:nvSpPr>
          <p:cNvPr id="13" name="Shape 11"/>
          <p:cNvSpPr/>
          <p:nvPr/>
        </p:nvSpPr>
        <p:spPr>
          <a:xfrm>
            <a:off x="868680" y="2926080"/>
            <a:ext cx="228600" cy="228600"/>
          </a:xfrm>
          <a:prstGeom prst="rect">
            <a:avLst/>
          </a:prstGeom>
          <a:solidFill>
            <a:srgbClr val="FFFFFF"/>
          </a:solidFill>
          <a:ln w="16510">
            <a:solidFill>
              <a:srgbClr val="0C8B83"/>
            </a:solidFill>
            <a:prstDash val="solid"/>
          </a:ln>
        </p:spPr>
      </p:sp>
      <p:sp>
        <p:nvSpPr>
          <p:cNvPr id="14" name="Text 12"/>
          <p:cNvSpPr/>
          <p:nvPr/>
        </p:nvSpPr>
        <p:spPr>
          <a:xfrm>
            <a:off x="1225296"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Controls speed in narrow aisles</a:t>
            </a:r>
            <a:endParaRPr lang="en-US" sz="1150" dirty="0"/>
          </a:p>
        </p:txBody>
      </p:sp>
      <p:sp>
        <p:nvSpPr>
          <p:cNvPr id="15" name="Shape 13"/>
          <p:cNvSpPr/>
          <p:nvPr/>
        </p:nvSpPr>
        <p:spPr>
          <a:xfrm>
            <a:off x="6172200" y="2724912"/>
            <a:ext cx="5349240" cy="713232"/>
          </a:xfrm>
          <a:prstGeom prst="roundRect">
            <a:avLst>
              <a:gd name="adj" fmla="val 6410"/>
            </a:avLst>
          </a:prstGeom>
          <a:solidFill>
            <a:srgbClr val="F7F9FA"/>
          </a:solidFill>
          <a:ln w="12700">
            <a:solidFill>
              <a:srgbClr val="D9E3E7"/>
            </a:solidFill>
            <a:prstDash val="solid"/>
          </a:ln>
        </p:spPr>
      </p:sp>
      <p:sp>
        <p:nvSpPr>
          <p:cNvPr id="16" name="Shape 14"/>
          <p:cNvSpPr/>
          <p:nvPr/>
        </p:nvSpPr>
        <p:spPr>
          <a:xfrm>
            <a:off x="6382512" y="2926080"/>
            <a:ext cx="228600" cy="228600"/>
          </a:xfrm>
          <a:prstGeom prst="rect">
            <a:avLst/>
          </a:prstGeom>
          <a:solidFill>
            <a:srgbClr val="FFFFFF"/>
          </a:solidFill>
          <a:ln w="16510">
            <a:solidFill>
              <a:srgbClr val="0C8B83"/>
            </a:solidFill>
            <a:prstDash val="solid"/>
          </a:ln>
        </p:spPr>
      </p:sp>
      <p:sp>
        <p:nvSpPr>
          <p:cNvPr id="17" name="Text 15"/>
          <p:cNvSpPr/>
          <p:nvPr/>
        </p:nvSpPr>
        <p:spPr>
          <a:xfrm>
            <a:off x="6739128" y="2880360"/>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Squares to racks before lifting</a:t>
            </a:r>
            <a:endParaRPr lang="en-US" sz="1150" dirty="0"/>
          </a:p>
        </p:txBody>
      </p:sp>
      <p:sp>
        <p:nvSpPr>
          <p:cNvPr id="18" name="Shape 16"/>
          <p:cNvSpPr/>
          <p:nvPr/>
        </p:nvSpPr>
        <p:spPr>
          <a:xfrm>
            <a:off x="658368" y="3666744"/>
            <a:ext cx="5349240" cy="713232"/>
          </a:xfrm>
          <a:prstGeom prst="roundRect">
            <a:avLst>
              <a:gd name="adj" fmla="val 6410"/>
            </a:avLst>
          </a:prstGeom>
          <a:solidFill>
            <a:srgbClr val="F7F9FA"/>
          </a:solidFill>
          <a:ln w="12700">
            <a:solidFill>
              <a:srgbClr val="D9E3E7"/>
            </a:solidFill>
            <a:prstDash val="solid"/>
          </a:ln>
        </p:spPr>
      </p:sp>
      <p:sp>
        <p:nvSpPr>
          <p:cNvPr id="19" name="Shape 17"/>
          <p:cNvSpPr/>
          <p:nvPr/>
        </p:nvSpPr>
        <p:spPr>
          <a:xfrm>
            <a:off x="868680" y="3867912"/>
            <a:ext cx="228600" cy="228600"/>
          </a:xfrm>
          <a:prstGeom prst="rect">
            <a:avLst/>
          </a:prstGeom>
          <a:solidFill>
            <a:srgbClr val="FFFFFF"/>
          </a:solidFill>
          <a:ln w="16510">
            <a:solidFill>
              <a:srgbClr val="0C8B83"/>
            </a:solidFill>
            <a:prstDash val="solid"/>
          </a:ln>
        </p:spPr>
      </p:sp>
      <p:sp>
        <p:nvSpPr>
          <p:cNvPr id="20" name="Text 18"/>
          <p:cNvSpPr/>
          <p:nvPr/>
        </p:nvSpPr>
        <p:spPr>
          <a:xfrm>
            <a:off x="1225296"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Uses reach/tilt smoothly</a:t>
            </a:r>
            <a:endParaRPr lang="en-US" sz="1150" dirty="0"/>
          </a:p>
        </p:txBody>
      </p:sp>
      <p:sp>
        <p:nvSpPr>
          <p:cNvPr id="21" name="Shape 19"/>
          <p:cNvSpPr/>
          <p:nvPr/>
        </p:nvSpPr>
        <p:spPr>
          <a:xfrm>
            <a:off x="6172200" y="3666744"/>
            <a:ext cx="5349240" cy="713232"/>
          </a:xfrm>
          <a:prstGeom prst="roundRect">
            <a:avLst>
              <a:gd name="adj" fmla="val 6410"/>
            </a:avLst>
          </a:prstGeom>
          <a:solidFill>
            <a:srgbClr val="F7F9FA"/>
          </a:solidFill>
          <a:ln w="12700">
            <a:solidFill>
              <a:srgbClr val="D9E3E7"/>
            </a:solidFill>
            <a:prstDash val="solid"/>
          </a:ln>
        </p:spPr>
      </p:sp>
      <p:sp>
        <p:nvSpPr>
          <p:cNvPr id="22" name="Shape 20"/>
          <p:cNvSpPr/>
          <p:nvPr/>
        </p:nvSpPr>
        <p:spPr>
          <a:xfrm>
            <a:off x="6382512" y="3867912"/>
            <a:ext cx="228600" cy="228600"/>
          </a:xfrm>
          <a:prstGeom prst="rect">
            <a:avLst/>
          </a:prstGeom>
          <a:solidFill>
            <a:srgbClr val="FFFFFF"/>
          </a:solidFill>
          <a:ln w="16510">
            <a:solidFill>
              <a:srgbClr val="0C8B83"/>
            </a:solidFill>
            <a:prstDash val="solid"/>
          </a:ln>
        </p:spPr>
      </p:sp>
      <p:sp>
        <p:nvSpPr>
          <p:cNvPr id="23" name="Text 21"/>
          <p:cNvSpPr/>
          <p:nvPr/>
        </p:nvSpPr>
        <p:spPr>
          <a:xfrm>
            <a:off x="6739128" y="3822192"/>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Places/retrieves load without rack contact</a:t>
            </a:r>
            <a:endParaRPr lang="en-US" sz="1150" dirty="0"/>
          </a:p>
        </p:txBody>
      </p:sp>
      <p:sp>
        <p:nvSpPr>
          <p:cNvPr id="24" name="Shape 22"/>
          <p:cNvSpPr/>
          <p:nvPr/>
        </p:nvSpPr>
        <p:spPr>
          <a:xfrm>
            <a:off x="658368" y="4608576"/>
            <a:ext cx="5349240" cy="713232"/>
          </a:xfrm>
          <a:prstGeom prst="roundRect">
            <a:avLst>
              <a:gd name="adj" fmla="val 6410"/>
            </a:avLst>
          </a:prstGeom>
          <a:solidFill>
            <a:srgbClr val="F7F9FA"/>
          </a:solidFill>
          <a:ln w="12700">
            <a:solidFill>
              <a:srgbClr val="D9E3E7"/>
            </a:solidFill>
            <a:prstDash val="solid"/>
          </a:ln>
        </p:spPr>
      </p:sp>
      <p:sp>
        <p:nvSpPr>
          <p:cNvPr id="25" name="Shape 23"/>
          <p:cNvSpPr/>
          <p:nvPr/>
        </p:nvSpPr>
        <p:spPr>
          <a:xfrm>
            <a:off x="868680" y="4809744"/>
            <a:ext cx="228600" cy="228600"/>
          </a:xfrm>
          <a:prstGeom prst="rect">
            <a:avLst/>
          </a:prstGeom>
          <a:solidFill>
            <a:srgbClr val="FFFFFF"/>
          </a:solidFill>
          <a:ln w="16510">
            <a:solidFill>
              <a:srgbClr val="0C8B83"/>
            </a:solidFill>
            <a:prstDash val="solid"/>
          </a:ln>
        </p:spPr>
      </p:sp>
      <p:sp>
        <p:nvSpPr>
          <p:cNvPr id="26" name="Text 24"/>
          <p:cNvSpPr/>
          <p:nvPr/>
        </p:nvSpPr>
        <p:spPr>
          <a:xfrm>
            <a:off x="1225296"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Maintains safe travel height</a:t>
            </a:r>
            <a:endParaRPr lang="en-US" sz="1150" dirty="0"/>
          </a:p>
        </p:txBody>
      </p:sp>
      <p:sp>
        <p:nvSpPr>
          <p:cNvPr id="27" name="Shape 25"/>
          <p:cNvSpPr/>
          <p:nvPr/>
        </p:nvSpPr>
        <p:spPr>
          <a:xfrm>
            <a:off x="6172200" y="4608576"/>
            <a:ext cx="5349240" cy="713232"/>
          </a:xfrm>
          <a:prstGeom prst="roundRect">
            <a:avLst>
              <a:gd name="adj" fmla="val 6410"/>
            </a:avLst>
          </a:prstGeom>
          <a:solidFill>
            <a:srgbClr val="F7F9FA"/>
          </a:solidFill>
          <a:ln w="12700">
            <a:solidFill>
              <a:srgbClr val="D9E3E7"/>
            </a:solidFill>
            <a:prstDash val="solid"/>
          </a:ln>
        </p:spPr>
      </p:sp>
      <p:sp>
        <p:nvSpPr>
          <p:cNvPr id="28" name="Shape 26"/>
          <p:cNvSpPr/>
          <p:nvPr/>
        </p:nvSpPr>
        <p:spPr>
          <a:xfrm>
            <a:off x="6382512" y="4809744"/>
            <a:ext cx="228600" cy="228600"/>
          </a:xfrm>
          <a:prstGeom prst="rect">
            <a:avLst/>
          </a:prstGeom>
          <a:solidFill>
            <a:srgbClr val="FFFFFF"/>
          </a:solidFill>
          <a:ln w="16510">
            <a:solidFill>
              <a:srgbClr val="0C8B83"/>
            </a:solidFill>
            <a:prstDash val="solid"/>
          </a:ln>
        </p:spPr>
      </p:sp>
      <p:sp>
        <p:nvSpPr>
          <p:cNvPr id="29" name="Text 27"/>
          <p:cNvSpPr/>
          <p:nvPr/>
        </p:nvSpPr>
        <p:spPr>
          <a:xfrm>
            <a:off x="6739128" y="4764024"/>
            <a:ext cx="4507992" cy="329184"/>
          </a:xfrm>
          <a:prstGeom prst="rect">
            <a:avLst/>
          </a:prstGeom>
          <a:noFill/>
          <a:ln/>
        </p:spPr>
        <p:txBody>
          <a:bodyPr wrap="square" lIns="0" tIns="0" rIns="0" bIns="0" rtlCol="0" anchor="ctr"/>
          <a:lstStyle/>
          <a:p>
            <a:pPr indent="0" marL="0">
              <a:buNone/>
            </a:pPr>
            <a:r>
              <a:rPr lang="en-US" sz="1150" b="1" dirty="0">
                <a:solidFill>
                  <a:srgbClr val="071018"/>
                </a:solidFill>
                <a:latin typeface="Arial" pitchFamily="34" charset="0"/>
                <a:ea typeface="Arial" pitchFamily="34" charset="-122"/>
                <a:cs typeface="Arial" pitchFamily="34" charset="-120"/>
              </a:rPr>
              <a:t>Parks/charges safely</a:t>
            </a:r>
            <a:endParaRPr lang="en-US" sz="1150" dirty="0"/>
          </a:p>
        </p:txBody>
      </p:sp>
      <p:sp>
        <p:nvSpPr>
          <p:cNvPr id="30" name="Shape 28"/>
          <p:cNvSpPr/>
          <p:nvPr/>
        </p:nvSpPr>
        <p:spPr>
          <a:xfrm>
            <a:off x="658368" y="5715000"/>
            <a:ext cx="10863072" cy="457200"/>
          </a:xfrm>
          <a:prstGeom prst="roundRect">
            <a:avLst>
              <a:gd name="adj" fmla="val 8000"/>
            </a:avLst>
          </a:prstGeom>
          <a:solidFill>
            <a:srgbClr val="EAF5F4"/>
          </a:solidFill>
          <a:ln w="12700">
            <a:solidFill>
              <a:srgbClr val="C6E0DD"/>
            </a:solidFill>
            <a:prstDash val="solid"/>
          </a:ln>
        </p:spPr>
      </p:sp>
      <p:sp>
        <p:nvSpPr>
          <p:cNvPr id="31" name="Text 29"/>
          <p:cNvSpPr/>
          <p:nvPr/>
        </p:nvSpPr>
        <p:spPr>
          <a:xfrm>
            <a:off x="914400" y="5870448"/>
            <a:ext cx="10332720" cy="164592"/>
          </a:xfrm>
          <a:prstGeom prst="rect">
            <a:avLst/>
          </a:prstGeom>
          <a:noFill/>
          <a:ln/>
        </p:spPr>
        <p:txBody>
          <a:bodyPr wrap="square" lIns="0" tIns="0" rIns="0" bIns="0" rtlCol="0" anchor="ctr"/>
          <a:lstStyle/>
          <a:p>
            <a:pPr algn="ctr" indent="0" marL="0">
              <a:buNone/>
            </a:pPr>
            <a:r>
              <a:rPr lang="en-US" sz="1050" b="1" dirty="0">
                <a:solidFill>
                  <a:srgbClr val="0C8B83"/>
                </a:solidFill>
                <a:latin typeface="Arial" pitchFamily="34" charset="0"/>
                <a:ea typeface="Arial" pitchFamily="34" charset="-122"/>
                <a:cs typeface="Arial" pitchFamily="34" charset="-120"/>
              </a:rPr>
              <a:t>Use the included evaluation form when hands-on demonstration or workplace verification is appropriate or required.</a:t>
            </a:r>
            <a:endParaRPr lang="en-US" sz="1050" dirty="0"/>
          </a:p>
        </p:txBody>
      </p:sp>
      <p:sp>
        <p:nvSpPr>
          <p:cNvPr id="33" name="Text 30"/>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34" name="Text 31"/>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13 / 17</a:t>
            </a:r>
            <a:endParaRPr lang="en-US" sz="650" dirty="0"/>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1</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1-5</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stand-up reach truck operator should keep body parts:</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2</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High stacking should be done with the truck:</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3</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Traveling with a high elevated load:</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4</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Before placing a pallet high in racking, verify:</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5</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A narrow aisle requires extra attention to:</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14 / 17</a:t>
            </a:r>
            <a:endParaRPr lang="en-US" sz="650"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KNOWLEDGE CHECK / PART 2</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Knowledge check 6-10</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Use the printable test in the course package for employee responses.</a:t>
            </a:r>
            <a:endParaRPr lang="en-US" sz="1150" dirty="0"/>
          </a:p>
        </p:txBody>
      </p:sp>
      <p:sp>
        <p:nvSpPr>
          <p:cNvPr id="6" name="Text 4"/>
          <p:cNvSpPr/>
          <p:nvPr/>
        </p:nvSpPr>
        <p:spPr>
          <a:xfrm>
            <a:off x="685800" y="1737360"/>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6</a:t>
            </a:r>
            <a:endParaRPr lang="en-US" sz="800" dirty="0"/>
          </a:p>
        </p:txBody>
      </p:sp>
      <p:sp>
        <p:nvSpPr>
          <p:cNvPr id="7" name="Text 5"/>
          <p:cNvSpPr/>
          <p:nvPr/>
        </p:nvSpPr>
        <p:spPr>
          <a:xfrm>
            <a:off x="1234440" y="1691640"/>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Reach mechanism defects should result in:</a:t>
            </a:r>
            <a:endParaRPr lang="en-US" sz="1280" dirty="0"/>
          </a:p>
        </p:txBody>
      </p:sp>
      <p:sp>
        <p:nvSpPr>
          <p:cNvPr id="8" name="Text 6"/>
          <p:cNvSpPr/>
          <p:nvPr/>
        </p:nvSpPr>
        <p:spPr>
          <a:xfrm>
            <a:off x="685800" y="2569464"/>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7</a:t>
            </a:r>
            <a:endParaRPr lang="en-US" sz="800" dirty="0"/>
          </a:p>
        </p:txBody>
      </p:sp>
      <p:sp>
        <p:nvSpPr>
          <p:cNvPr id="9" name="Text 7"/>
          <p:cNvSpPr/>
          <p:nvPr/>
        </p:nvSpPr>
        <p:spPr>
          <a:xfrm>
            <a:off x="1234440" y="2523744"/>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Sudden steering with an elevated load:</a:t>
            </a:r>
            <a:endParaRPr lang="en-US" sz="1280" dirty="0"/>
          </a:p>
        </p:txBody>
      </p:sp>
      <p:sp>
        <p:nvSpPr>
          <p:cNvPr id="10" name="Text 8"/>
          <p:cNvSpPr/>
          <p:nvPr/>
        </p:nvSpPr>
        <p:spPr>
          <a:xfrm>
            <a:off x="685800" y="3401568"/>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8</a:t>
            </a:r>
            <a:endParaRPr lang="en-US" sz="800" dirty="0"/>
          </a:p>
        </p:txBody>
      </p:sp>
      <p:sp>
        <p:nvSpPr>
          <p:cNvPr id="11" name="Text 9"/>
          <p:cNvSpPr/>
          <p:nvPr/>
        </p:nvSpPr>
        <p:spPr>
          <a:xfrm>
            <a:off x="1234440" y="3355848"/>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Operator stance should follow:</a:t>
            </a:r>
            <a:endParaRPr lang="en-US" sz="1280" dirty="0"/>
          </a:p>
        </p:txBody>
      </p:sp>
      <p:sp>
        <p:nvSpPr>
          <p:cNvPr id="12" name="Text 10"/>
          <p:cNvSpPr/>
          <p:nvPr/>
        </p:nvSpPr>
        <p:spPr>
          <a:xfrm>
            <a:off x="685800" y="4233672"/>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9</a:t>
            </a:r>
            <a:endParaRPr lang="en-US" sz="800" dirty="0"/>
          </a:p>
        </p:txBody>
      </p:sp>
      <p:sp>
        <p:nvSpPr>
          <p:cNvPr id="13" name="Text 11"/>
          <p:cNvSpPr/>
          <p:nvPr/>
        </p:nvSpPr>
        <p:spPr>
          <a:xfrm>
            <a:off x="1234440" y="4187952"/>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Rack damage should be:</a:t>
            </a:r>
            <a:endParaRPr lang="en-US" sz="1280" dirty="0"/>
          </a:p>
        </p:txBody>
      </p:sp>
      <p:sp>
        <p:nvSpPr>
          <p:cNvPr id="14" name="Text 12"/>
          <p:cNvSpPr/>
          <p:nvPr/>
        </p:nvSpPr>
        <p:spPr>
          <a:xfrm>
            <a:off x="685800" y="5065776"/>
            <a:ext cx="384048" cy="201168"/>
          </a:xfrm>
          <a:prstGeom prst="rect">
            <a:avLst/>
          </a:prstGeom>
          <a:solidFill>
            <a:srgbClr val="0C8B83"/>
          </a:solidFill>
          <a:ln/>
        </p:spPr>
        <p:txBody>
          <a:bodyPr wrap="square" lIns="0" tIns="0" rIns="0" bIns="0" rtlCol="0" anchor="ctr"/>
          <a:lstStyle/>
          <a:p>
            <a:pPr algn="ctr" indent="0" marL="0">
              <a:buNone/>
            </a:pPr>
            <a:r>
              <a:rPr lang="en-US" sz="800" b="1" dirty="0">
                <a:solidFill>
                  <a:srgbClr val="FFFFFF"/>
                </a:solidFill>
                <a:latin typeface="Arial" pitchFamily="34" charset="0"/>
                <a:ea typeface="Arial" pitchFamily="34" charset="-122"/>
                <a:cs typeface="Arial" pitchFamily="34" charset="-120"/>
              </a:rPr>
              <a:t>10</a:t>
            </a:r>
            <a:endParaRPr lang="en-US" sz="800" dirty="0"/>
          </a:p>
        </p:txBody>
      </p:sp>
      <p:sp>
        <p:nvSpPr>
          <p:cNvPr id="15" name="Text 13"/>
          <p:cNvSpPr/>
          <p:nvPr/>
        </p:nvSpPr>
        <p:spPr>
          <a:xfrm>
            <a:off x="1234440" y="5020056"/>
            <a:ext cx="9875520" cy="457200"/>
          </a:xfrm>
          <a:prstGeom prst="rect">
            <a:avLst/>
          </a:prstGeom>
          <a:noFill/>
          <a:ln/>
        </p:spPr>
        <p:txBody>
          <a:bodyPr wrap="square" lIns="0" tIns="0" rIns="0" bIns="0" rtlCol="0" anchor="ctr"/>
          <a:lstStyle/>
          <a:p>
            <a:pPr indent="0" marL="0">
              <a:buNone/>
            </a:pPr>
            <a:r>
              <a:rPr lang="en-US" sz="1280" b="1" dirty="0">
                <a:solidFill>
                  <a:srgbClr val="071018"/>
                </a:solidFill>
                <a:latin typeface="Arial" pitchFamily="34" charset="0"/>
                <a:ea typeface="Arial" pitchFamily="34" charset="-122"/>
                <a:cs typeface="Arial" pitchFamily="34" charset="-120"/>
              </a:rPr>
              <a:t>This course alone authorizes reach-truck operation.</a:t>
            </a:r>
            <a:endParaRPr lang="en-US" sz="1280" dirty="0"/>
          </a:p>
        </p:txBody>
      </p:sp>
      <p:sp>
        <p:nvSpPr>
          <p:cNvPr id="17" name="Text 14"/>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18" name="Text 15"/>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15 / 17</a:t>
            </a:r>
            <a:endParaRPr lang="en-US" sz="650"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71018"/>
        </a:solidFill>
      </p:bgPr>
    </p:bg>
    <p:spTree>
      <p:nvGrpSpPr>
        <p:cNvPr id="1" name=""/>
        <p:cNvGrpSpPr/>
        <p:nvPr/>
      </p:nvGrpSpPr>
      <p:grpSpPr>
        <a:xfrm>
          <a:off x="0" y="0"/>
          <a:ext cx="0" cy="0"/>
          <a:chOff x="0" y="0"/>
          <a:chExt cx="0" cy="0"/>
        </a:xfrm>
      </p:grpSpPr>
      <p:sp>
        <p:nvSpPr>
          <p:cNvPr id="2" name="Text 0"/>
          <p:cNvSpPr/>
          <p:nvPr/>
        </p:nvSpPr>
        <p:spPr>
          <a:xfrm>
            <a:off x="640080" y="594360"/>
            <a:ext cx="4754880" cy="182880"/>
          </a:xfrm>
          <a:prstGeom prst="rect">
            <a:avLst/>
          </a:prstGeom>
          <a:noFill/>
          <a:ln/>
        </p:spPr>
        <p:txBody>
          <a:bodyPr wrap="square" lIns="0" tIns="0" rIns="0" bIns="0" rtlCol="0" anchor="ctr"/>
          <a:lstStyle/>
          <a:p>
            <a:pPr indent="0" marL="0">
              <a:buNone/>
            </a:pPr>
            <a:r>
              <a:rPr lang="en-US" sz="800" b="1" spc="150" kern="0" dirty="0">
                <a:solidFill>
                  <a:srgbClr val="7FE1D9"/>
                </a:solidFill>
                <a:latin typeface="Arial" pitchFamily="34" charset="0"/>
                <a:ea typeface="Arial" pitchFamily="34" charset="-122"/>
                <a:cs typeface="Arial" pitchFamily="34" charset="-120"/>
              </a:rPr>
              <a:t>TAKE IT BACK TO THE FLOOR</a:t>
            </a:r>
            <a:endParaRPr lang="en-US" sz="800" dirty="0"/>
          </a:p>
        </p:txBody>
      </p:sp>
      <p:sp>
        <p:nvSpPr>
          <p:cNvPr id="3" name="Text 1"/>
          <p:cNvSpPr/>
          <p:nvPr/>
        </p:nvSpPr>
        <p:spPr>
          <a:xfrm>
            <a:off x="640080" y="1234440"/>
            <a:ext cx="7863840" cy="1463040"/>
          </a:xfrm>
          <a:prstGeom prst="rect">
            <a:avLst/>
          </a:prstGeom>
          <a:noFill/>
          <a:ln/>
        </p:spPr>
        <p:txBody>
          <a:bodyPr wrap="square" lIns="0" tIns="0" rIns="0" bIns="0" rtlCol="0" anchor="ctr"/>
          <a:lstStyle/>
          <a:p>
            <a:pPr indent="0" marL="0">
              <a:buNone/>
            </a:pPr>
            <a:r>
              <a:rPr lang="en-US" sz="3400" b="1" dirty="0">
                <a:solidFill>
                  <a:srgbClr val="FFFFFF"/>
                </a:solidFill>
                <a:latin typeface="Arial" pitchFamily="34" charset="0"/>
                <a:ea typeface="Arial" pitchFamily="34" charset="-122"/>
                <a:cs typeface="Arial" pitchFamily="34" charset="-120"/>
              </a:rPr>
              <a:t>Know the hazard. Use the control. Stop when it is not right.</a:t>
            </a:r>
            <a:endParaRPr lang="en-US" sz="3400" dirty="0"/>
          </a:p>
        </p:txBody>
      </p:sp>
      <p:sp>
        <p:nvSpPr>
          <p:cNvPr id="4" name="Text 2"/>
          <p:cNvSpPr/>
          <p:nvPr/>
        </p:nvSpPr>
        <p:spPr>
          <a:xfrm>
            <a:off x="685800" y="3291840"/>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5" name="Text 3"/>
          <p:cNvSpPr/>
          <p:nvPr/>
        </p:nvSpPr>
        <p:spPr>
          <a:xfrm>
            <a:off x="1170432" y="3246120"/>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Recognize narrow-aisle and stand-up operator hazards</a:t>
            </a:r>
            <a:endParaRPr lang="en-US" sz="1320" dirty="0"/>
          </a:p>
        </p:txBody>
      </p:sp>
      <p:sp>
        <p:nvSpPr>
          <p:cNvPr id="6" name="Text 4"/>
          <p:cNvSpPr/>
          <p:nvPr/>
        </p:nvSpPr>
        <p:spPr>
          <a:xfrm>
            <a:off x="685800" y="4005072"/>
            <a:ext cx="365760" cy="164592"/>
          </a:xfrm>
          <a:prstGeom prst="rect">
            <a:avLst/>
          </a:prstGeom>
          <a:noFill/>
          <a:ln/>
        </p:spPr>
        <p:txBody>
          <a:bodyPr wrap="square" lIns="0" tIns="0" rIns="0" bIns="0" rtlCol="0" anchor="ctr"/>
          <a:lstStyle/>
          <a:p>
            <a:pPr indent="0" marL="0">
              <a:buNone/>
            </a:pPr>
            <a:r>
              <a:rPr lang="en-US" sz="700" b="1" dirty="0">
                <a:solidFill>
                  <a:srgbClr val="F0B64A"/>
                </a:solidFill>
                <a:latin typeface="Arial" pitchFamily="34" charset="0"/>
                <a:ea typeface="Arial" pitchFamily="34" charset="-122"/>
                <a:cs typeface="Arial" pitchFamily="34" charset="-120"/>
              </a:rPr>
              <a:t>02</a:t>
            </a:r>
            <a:endParaRPr lang="en-US" sz="700" dirty="0"/>
          </a:p>
        </p:txBody>
      </p:sp>
      <p:sp>
        <p:nvSpPr>
          <p:cNvPr id="7" name="Text 5"/>
          <p:cNvSpPr/>
          <p:nvPr/>
        </p:nvSpPr>
        <p:spPr>
          <a:xfrm>
            <a:off x="1170432" y="3959352"/>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Foot or leg extends outside the operator compartment</a:t>
            </a:r>
            <a:endParaRPr lang="en-US" sz="1320" dirty="0"/>
          </a:p>
        </p:txBody>
      </p:sp>
      <p:sp>
        <p:nvSpPr>
          <p:cNvPr id="8" name="Text 6"/>
          <p:cNvSpPr/>
          <p:nvPr/>
        </p:nvSpPr>
        <p:spPr>
          <a:xfrm>
            <a:off x="685800" y="4718304"/>
            <a:ext cx="365760" cy="164592"/>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9" name="Text 7"/>
          <p:cNvSpPr/>
          <p:nvPr/>
        </p:nvSpPr>
        <p:spPr>
          <a:xfrm>
            <a:off x="1170432" y="4672584"/>
            <a:ext cx="6766560" cy="347472"/>
          </a:xfrm>
          <a:prstGeom prst="rect">
            <a:avLst/>
          </a:prstGeom>
          <a:noFill/>
          <a:ln/>
        </p:spPr>
        <p:txBody>
          <a:bodyPr wrap="square" lIns="0" tIns="0" rIns="0" bIns="0" rtlCol="0" anchor="ctr"/>
          <a:lstStyle/>
          <a:p>
            <a:pPr indent="0" marL="0">
              <a:buNone/>
            </a:pPr>
            <a:r>
              <a:rPr lang="en-US" sz="1320" b="1" dirty="0">
                <a:solidFill>
                  <a:srgbClr val="FFFFFF"/>
                </a:solidFill>
                <a:latin typeface="Arial" pitchFamily="34" charset="0"/>
                <a:ea typeface="Arial" pitchFamily="34" charset="-122"/>
                <a:cs typeface="Arial" pitchFamily="34" charset="-120"/>
              </a:rPr>
              <a:t>Truck-specific controls and emergency features</a:t>
            </a:r>
            <a:endParaRPr lang="en-US" sz="1320" dirty="0"/>
          </a:p>
        </p:txBody>
      </p:sp>
      <p:sp>
        <p:nvSpPr>
          <p:cNvPr id="10" name="Shape 8"/>
          <p:cNvSpPr/>
          <p:nvPr/>
        </p:nvSpPr>
        <p:spPr>
          <a:xfrm>
            <a:off x="8641080" y="1234440"/>
            <a:ext cx="2697480" cy="4389120"/>
          </a:xfrm>
          <a:prstGeom prst="roundRect">
            <a:avLst>
              <a:gd name="adj" fmla="val 2373"/>
            </a:avLst>
          </a:prstGeom>
          <a:solidFill>
            <a:srgbClr val="0F1F29"/>
          </a:solidFill>
          <a:ln w="12700">
            <a:solidFill>
              <a:srgbClr val="24404C"/>
            </a:solidFill>
            <a:prstDash val="solid"/>
          </a:ln>
        </p:spPr>
      </p:sp>
      <p:sp>
        <p:nvSpPr>
          <p:cNvPr id="11" name="Text 9"/>
          <p:cNvSpPr/>
          <p:nvPr/>
        </p:nvSpPr>
        <p:spPr>
          <a:xfrm>
            <a:off x="8979408" y="1600200"/>
            <a:ext cx="1920240" cy="182880"/>
          </a:xfrm>
          <a:prstGeom prst="rect">
            <a:avLst/>
          </a:prstGeom>
          <a:noFill/>
          <a:ln/>
        </p:spPr>
        <p:txBody>
          <a:bodyPr wrap="square" lIns="0" tIns="0" rIns="0" bIns="0" rtlCol="0" anchor="ctr"/>
          <a:lstStyle/>
          <a:p>
            <a:pPr indent="0" marL="0">
              <a:buNone/>
            </a:pPr>
            <a:r>
              <a:rPr lang="en-US" sz="700" b="1" spc="130" kern="0" dirty="0">
                <a:solidFill>
                  <a:srgbClr val="F0B64A"/>
                </a:solidFill>
                <a:latin typeface="Arial" pitchFamily="34" charset="0"/>
                <a:ea typeface="Arial" pitchFamily="34" charset="-122"/>
                <a:cs typeface="Arial" pitchFamily="34" charset="-120"/>
              </a:rPr>
              <a:t>NEXT STEPS</a:t>
            </a:r>
            <a:endParaRPr lang="en-US" sz="700" dirty="0"/>
          </a:p>
        </p:txBody>
      </p:sp>
      <p:sp>
        <p:nvSpPr>
          <p:cNvPr id="12" name="Text 10"/>
          <p:cNvSpPr/>
          <p:nvPr/>
        </p:nvSpPr>
        <p:spPr>
          <a:xfrm>
            <a:off x="8979408" y="2121408"/>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01</a:t>
            </a:r>
            <a:endParaRPr lang="en-US" sz="700" dirty="0"/>
          </a:p>
        </p:txBody>
      </p:sp>
      <p:sp>
        <p:nvSpPr>
          <p:cNvPr id="13" name="Text 11"/>
          <p:cNvSpPr/>
          <p:nvPr/>
        </p:nvSpPr>
        <p:spPr>
          <a:xfrm>
            <a:off x="9345168" y="2075688"/>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Answer questions</a:t>
            </a:r>
            <a:endParaRPr lang="en-US" sz="1020" dirty="0"/>
          </a:p>
        </p:txBody>
      </p:sp>
      <p:sp>
        <p:nvSpPr>
          <p:cNvPr id="14" name="Text 12"/>
          <p:cNvSpPr/>
          <p:nvPr/>
        </p:nvSpPr>
        <p:spPr>
          <a:xfrm>
            <a:off x="8979408" y="2816352"/>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02</a:t>
            </a:r>
            <a:endParaRPr lang="en-US" sz="700" dirty="0"/>
          </a:p>
        </p:txBody>
      </p:sp>
      <p:sp>
        <p:nvSpPr>
          <p:cNvPr id="15" name="Text 13"/>
          <p:cNvSpPr/>
          <p:nvPr/>
        </p:nvSpPr>
        <p:spPr>
          <a:xfrm>
            <a:off x="9345168" y="2770632"/>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site-specific training</a:t>
            </a:r>
            <a:endParaRPr lang="en-US" sz="1020" dirty="0"/>
          </a:p>
        </p:txBody>
      </p:sp>
      <p:sp>
        <p:nvSpPr>
          <p:cNvPr id="16" name="Text 14"/>
          <p:cNvSpPr/>
          <p:nvPr/>
        </p:nvSpPr>
        <p:spPr>
          <a:xfrm>
            <a:off x="8979408" y="3511296"/>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03</a:t>
            </a:r>
            <a:endParaRPr lang="en-US" sz="700" dirty="0"/>
          </a:p>
        </p:txBody>
      </p:sp>
      <p:sp>
        <p:nvSpPr>
          <p:cNvPr id="17" name="Text 15"/>
          <p:cNvSpPr/>
          <p:nvPr/>
        </p:nvSpPr>
        <p:spPr>
          <a:xfrm>
            <a:off x="9345168" y="3465576"/>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Complete required hands-on evaluation</a:t>
            </a:r>
            <a:endParaRPr lang="en-US" sz="1020" dirty="0"/>
          </a:p>
        </p:txBody>
      </p:sp>
      <p:sp>
        <p:nvSpPr>
          <p:cNvPr id="18" name="Text 16"/>
          <p:cNvSpPr/>
          <p:nvPr/>
        </p:nvSpPr>
        <p:spPr>
          <a:xfrm>
            <a:off x="8979408" y="4206240"/>
            <a:ext cx="320040" cy="146304"/>
          </a:xfrm>
          <a:prstGeom prst="rect">
            <a:avLst/>
          </a:prstGeom>
          <a:noFill/>
          <a:ln/>
        </p:spPr>
        <p:txBody>
          <a:bodyPr wrap="square" lIns="0" tIns="0" rIns="0" bIns="0" rtlCol="0" anchor="ctr"/>
          <a:lstStyle/>
          <a:p>
            <a:pPr indent="0" marL="0">
              <a:buNone/>
            </a:pPr>
            <a:r>
              <a:rPr lang="en-US" sz="700" b="1" dirty="0">
                <a:solidFill>
                  <a:srgbClr val="7FE1D9"/>
                </a:solidFill>
                <a:latin typeface="Arial" pitchFamily="34" charset="0"/>
                <a:ea typeface="Arial" pitchFamily="34" charset="-122"/>
                <a:cs typeface="Arial" pitchFamily="34" charset="-120"/>
              </a:rPr>
              <a:t>04</a:t>
            </a:r>
            <a:endParaRPr lang="en-US" sz="700" dirty="0"/>
          </a:p>
        </p:txBody>
      </p:sp>
      <p:sp>
        <p:nvSpPr>
          <p:cNvPr id="19" name="Text 17"/>
          <p:cNvSpPr/>
          <p:nvPr/>
        </p:nvSpPr>
        <p:spPr>
          <a:xfrm>
            <a:off x="9345168" y="4160520"/>
            <a:ext cx="1600200" cy="420624"/>
          </a:xfrm>
          <a:prstGeom prst="rect">
            <a:avLst/>
          </a:prstGeom>
          <a:noFill/>
          <a:ln/>
        </p:spPr>
        <p:txBody>
          <a:bodyPr wrap="square" lIns="0" tIns="0" rIns="0" bIns="0" rtlCol="0" anchor="ctr"/>
          <a:lstStyle/>
          <a:p>
            <a:pPr indent="0" marL="0">
              <a:buNone/>
            </a:pPr>
            <a:r>
              <a:rPr lang="en-US" sz="1020" dirty="0">
                <a:solidFill>
                  <a:srgbClr val="FFFFFF"/>
                </a:solidFill>
                <a:latin typeface="Arial" pitchFamily="34" charset="0"/>
                <a:ea typeface="Arial" pitchFamily="34" charset="-122"/>
                <a:cs typeface="Arial" pitchFamily="34" charset="-120"/>
              </a:rPr>
              <a:t>Document attendance/completion</a:t>
            </a:r>
            <a:endParaRPr lang="en-US" sz="1020" dirty="0"/>
          </a:p>
        </p:txBody>
      </p:sp>
      <p:sp>
        <p:nvSpPr>
          <p:cNvPr id="21" name="Text 18"/>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2" name="Text 19"/>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16 / 17</a:t>
            </a:r>
            <a:endParaRPr lang="en-US" sz="65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12191695" cy="73152"/>
          </a:xfrm>
          <a:prstGeom prst="rect">
            <a:avLst/>
          </a:prstGeom>
          <a:solidFill>
            <a:srgbClr val="0C8B83"/>
          </a:solidFill>
          <a:ln w="12700">
            <a:solidFill>
              <a:srgbClr val="0C8B83"/>
            </a:solidFill>
            <a:prstDash val="solid"/>
          </a:ln>
        </p:spPr>
      </p:sp>
      <p:sp>
        <p:nvSpPr>
          <p:cNvPr id="3" name="Text 1"/>
          <p:cNvSpPr/>
          <p:nvPr/>
        </p:nvSpPr>
        <p:spPr>
          <a:xfrm>
            <a:off x="530352" y="246888"/>
            <a:ext cx="4754880" cy="182880"/>
          </a:xfrm>
          <a:prstGeom prst="rect">
            <a:avLst/>
          </a:prstGeom>
          <a:noFill/>
          <a:ln/>
        </p:spPr>
        <p:txBody>
          <a:bodyPr wrap="square" lIns="0" tIns="0" rIns="0" bIns="0" rtlCol="0" anchor="ctr"/>
          <a:lstStyle/>
          <a:p>
            <a:pPr indent="0" marL="0">
              <a:buNone/>
            </a:pPr>
            <a:r>
              <a:rPr lang="en-US" sz="750" b="1" spc="140" kern="0" dirty="0">
                <a:solidFill>
                  <a:srgbClr val="0C8B83"/>
                </a:solidFill>
                <a:latin typeface="Arial" pitchFamily="34" charset="0"/>
                <a:ea typeface="Arial" pitchFamily="34" charset="-122"/>
                <a:cs typeface="Arial" pitchFamily="34" charset="-120"/>
              </a:rPr>
              <a:t>REFERENCE / USE NOTE</a:t>
            </a:r>
            <a:endParaRPr lang="en-US" sz="750" dirty="0"/>
          </a:p>
        </p:txBody>
      </p:sp>
      <p:sp>
        <p:nvSpPr>
          <p:cNvPr id="4" name="Text 2"/>
          <p:cNvSpPr/>
          <p:nvPr/>
        </p:nvSpPr>
        <p:spPr>
          <a:xfrm>
            <a:off x="530352" y="603504"/>
            <a:ext cx="7818120" cy="704088"/>
          </a:xfrm>
          <a:prstGeom prst="rect">
            <a:avLst/>
          </a:prstGeom>
          <a:noFill/>
          <a:ln/>
        </p:spPr>
        <p:txBody>
          <a:bodyPr wrap="square" lIns="0" tIns="0" rIns="0" bIns="0" rtlCol="0" anchor="ctr"/>
          <a:lstStyle/>
          <a:p>
            <a:pPr indent="0" marL="0">
              <a:buNone/>
            </a:pPr>
            <a:r>
              <a:rPr lang="en-US" sz="2900" b="1" dirty="0">
                <a:solidFill>
                  <a:srgbClr val="071018"/>
                </a:solidFill>
                <a:latin typeface="Arial" pitchFamily="34" charset="0"/>
                <a:ea typeface="Arial" pitchFamily="34" charset="-122"/>
                <a:cs typeface="Arial" pitchFamily="34" charset="-120"/>
              </a:rPr>
              <a:t>Use this package as a strong training foundation.</a:t>
            </a:r>
            <a:endParaRPr lang="en-US" sz="2900" dirty="0"/>
          </a:p>
        </p:txBody>
      </p:sp>
      <p:sp>
        <p:nvSpPr>
          <p:cNvPr id="5" name="Text 3"/>
          <p:cNvSpPr/>
          <p:nvPr/>
        </p:nvSpPr>
        <p:spPr>
          <a:xfrm>
            <a:off x="548640" y="1353312"/>
            <a:ext cx="7680960" cy="384048"/>
          </a:xfrm>
          <a:prstGeom prst="rect">
            <a:avLst/>
          </a:prstGeom>
          <a:noFill/>
          <a:ln/>
        </p:spPr>
        <p:txBody>
          <a:bodyPr wrap="square" lIns="0" tIns="0" rIns="0" bIns="0" rtlCol="0" anchor="ctr"/>
          <a:lstStyle/>
          <a:p>
            <a:pPr indent="0" marL="0">
              <a:buNone/>
            </a:pPr>
            <a:r>
              <a:rPr lang="en-US" sz="1150" dirty="0">
                <a:solidFill>
                  <a:srgbClr val="667B87"/>
                </a:solidFill>
                <a:latin typeface="Arial" pitchFamily="34" charset="0"/>
                <a:ea typeface="Arial" pitchFamily="34" charset="-122"/>
                <a:cs typeface="Arial" pitchFamily="34" charset="-120"/>
              </a:rPr>
              <a:t>Always align the material to current requirements, manufacturer instructions and your own procedures.</a:t>
            </a:r>
            <a:endParaRPr lang="en-US" sz="1150" dirty="0"/>
          </a:p>
        </p:txBody>
      </p:sp>
      <p:sp>
        <p:nvSpPr>
          <p:cNvPr id="6" name="Shape 4"/>
          <p:cNvSpPr/>
          <p:nvPr/>
        </p:nvSpPr>
        <p:spPr>
          <a:xfrm>
            <a:off x="658368" y="1828800"/>
            <a:ext cx="5303520" cy="1417320"/>
          </a:xfrm>
          <a:prstGeom prst="roundRect">
            <a:avLst>
              <a:gd name="adj" fmla="val 3871"/>
            </a:avLst>
          </a:prstGeom>
          <a:solidFill>
            <a:srgbClr val="F4F7F8"/>
          </a:solidFill>
          <a:ln w="12700">
            <a:solidFill>
              <a:srgbClr val="D9E3E7"/>
            </a:solidFill>
            <a:prstDash val="solid"/>
          </a:ln>
        </p:spPr>
      </p:sp>
      <p:sp>
        <p:nvSpPr>
          <p:cNvPr id="7" name="Shape 5"/>
          <p:cNvSpPr/>
          <p:nvPr/>
        </p:nvSpPr>
        <p:spPr>
          <a:xfrm>
            <a:off x="658368" y="1828800"/>
            <a:ext cx="54864" cy="1417320"/>
          </a:xfrm>
          <a:prstGeom prst="rect">
            <a:avLst/>
          </a:prstGeom>
          <a:solidFill>
            <a:srgbClr val="0C8B83"/>
          </a:solidFill>
          <a:ln w="12700">
            <a:solidFill>
              <a:srgbClr val="0C8B83"/>
            </a:solidFill>
            <a:prstDash val="solid"/>
          </a:ln>
        </p:spPr>
      </p:sp>
      <p:sp>
        <p:nvSpPr>
          <p:cNvPr id="8" name="Text 6"/>
          <p:cNvSpPr/>
          <p:nvPr/>
        </p:nvSpPr>
        <p:spPr>
          <a:xfrm>
            <a:off x="877824" y="1993392"/>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Primary reference</a:t>
            </a:r>
            <a:endParaRPr lang="en-US" sz="1200" dirty="0"/>
          </a:p>
        </p:txBody>
      </p:sp>
      <p:sp>
        <p:nvSpPr>
          <p:cNvPr id="9" name="Text 7"/>
          <p:cNvSpPr/>
          <p:nvPr/>
        </p:nvSpPr>
        <p:spPr>
          <a:xfrm>
            <a:off x="877824" y="2386584"/>
            <a:ext cx="4892040" cy="69494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29 CFR 1910.178(l)</a:t>
            </a:r>
            <a:endParaRPr lang="en-US" sz="1030" dirty="0"/>
          </a:p>
        </p:txBody>
      </p:sp>
      <p:sp>
        <p:nvSpPr>
          <p:cNvPr id="10" name="Shape 8"/>
          <p:cNvSpPr/>
          <p:nvPr/>
        </p:nvSpPr>
        <p:spPr>
          <a:xfrm>
            <a:off x="658368" y="3493008"/>
            <a:ext cx="5303520" cy="1691640"/>
          </a:xfrm>
          <a:prstGeom prst="roundRect">
            <a:avLst>
              <a:gd name="adj" fmla="val 3243"/>
            </a:avLst>
          </a:prstGeom>
          <a:solidFill>
            <a:srgbClr val="F4F7F8"/>
          </a:solidFill>
          <a:ln w="12700">
            <a:solidFill>
              <a:srgbClr val="D9E3E7"/>
            </a:solidFill>
            <a:prstDash val="solid"/>
          </a:ln>
        </p:spPr>
      </p:sp>
      <p:sp>
        <p:nvSpPr>
          <p:cNvPr id="11" name="Shape 9"/>
          <p:cNvSpPr/>
          <p:nvPr/>
        </p:nvSpPr>
        <p:spPr>
          <a:xfrm>
            <a:off x="658368" y="3493008"/>
            <a:ext cx="54864" cy="1691640"/>
          </a:xfrm>
          <a:prstGeom prst="rect">
            <a:avLst/>
          </a:prstGeom>
          <a:solidFill>
            <a:srgbClr val="F0B64A"/>
          </a:solidFill>
          <a:ln w="12700">
            <a:solidFill>
              <a:srgbClr val="F0B64A"/>
            </a:solidFill>
            <a:prstDash val="solid"/>
          </a:ln>
        </p:spPr>
      </p:sp>
      <p:sp>
        <p:nvSpPr>
          <p:cNvPr id="12" name="Text 10"/>
          <p:cNvSpPr/>
          <p:nvPr/>
        </p:nvSpPr>
        <p:spPr>
          <a:xfrm>
            <a:off x="877824" y="3657600"/>
            <a:ext cx="4892040" cy="310896"/>
          </a:xfrm>
          <a:prstGeom prst="rect">
            <a:avLst/>
          </a:prstGeom>
          <a:noFill/>
          <a:ln/>
        </p:spPr>
        <p:txBody>
          <a:bodyPr wrap="square" lIns="0" tIns="0" rIns="0" bIns="0" rtlCol="0" anchor="ctr"/>
          <a:lstStyle/>
          <a:p>
            <a:pPr indent="0" marL="0">
              <a:buNone/>
            </a:pPr>
            <a:r>
              <a:rPr lang="en-US" sz="1200" b="1" dirty="0">
                <a:solidFill>
                  <a:srgbClr val="071018"/>
                </a:solidFill>
                <a:latin typeface="Arial" pitchFamily="34" charset="0"/>
                <a:ea typeface="Arial" pitchFamily="34" charset="-122"/>
                <a:cs typeface="Arial" pitchFamily="34" charset="-120"/>
              </a:rPr>
              <a:t>Training use note</a:t>
            </a:r>
            <a:endParaRPr lang="en-US" sz="1200" dirty="0"/>
          </a:p>
        </p:txBody>
      </p:sp>
      <p:sp>
        <p:nvSpPr>
          <p:cNvPr id="13" name="Text 11"/>
          <p:cNvSpPr/>
          <p:nvPr/>
        </p:nvSpPr>
        <p:spPr>
          <a:xfrm>
            <a:off x="877824" y="4050792"/>
            <a:ext cx="4892040" cy="969264"/>
          </a:xfrm>
          <a:prstGeom prst="rect">
            <a:avLst/>
          </a:prstGeom>
          <a:noFill/>
          <a:ln/>
        </p:spPr>
        <p:txBody>
          <a:bodyPr wrap="square" lIns="0" tIns="0" rIns="0" bIns="0" rtlCol="0" anchor="t"/>
          <a:lstStyle/>
          <a:p>
            <a:pPr indent="0" marL="0">
              <a:buNone/>
            </a:pPr>
            <a:r>
              <a:rPr lang="en-US" sz="1030" dirty="0">
                <a:solidFill>
                  <a:srgbClr val="425865"/>
                </a:solidFill>
                <a:latin typeface="Arial" pitchFamily="34" charset="0"/>
                <a:ea typeface="Arial" pitchFamily="34" charset="-122"/>
                <a:cs typeface="Arial" pitchFamily="34" charset="-120"/>
              </a:rPr>
              <a:t>Equipment-specific formal instruction. Practical training and workplace evaluation on the reach truck are required.</a:t>
            </a:r>
            <a:endParaRPr lang="en-US" sz="1030" dirty="0"/>
          </a:p>
        </p:txBody>
      </p:sp>
      <p:sp>
        <p:nvSpPr>
          <p:cNvPr id="14" name="Shape 12"/>
          <p:cNvSpPr/>
          <p:nvPr/>
        </p:nvSpPr>
        <p:spPr>
          <a:xfrm>
            <a:off x="6263640" y="1828800"/>
            <a:ext cx="5257800" cy="3355848"/>
          </a:xfrm>
          <a:prstGeom prst="roundRect">
            <a:avLst>
              <a:gd name="adj" fmla="val 1635"/>
            </a:avLst>
          </a:prstGeom>
          <a:solidFill>
            <a:srgbClr val="0D1822"/>
          </a:solidFill>
          <a:ln w="12700">
            <a:solidFill>
              <a:srgbClr val="243945"/>
            </a:solidFill>
            <a:prstDash val="solid"/>
          </a:ln>
        </p:spPr>
      </p:sp>
      <p:sp>
        <p:nvSpPr>
          <p:cNvPr id="15" name="Text 13"/>
          <p:cNvSpPr/>
          <p:nvPr/>
        </p:nvSpPr>
        <p:spPr>
          <a:xfrm>
            <a:off x="6629400" y="2194560"/>
            <a:ext cx="2194560" cy="182880"/>
          </a:xfrm>
          <a:prstGeom prst="rect">
            <a:avLst/>
          </a:prstGeom>
          <a:noFill/>
          <a:ln/>
        </p:spPr>
        <p:txBody>
          <a:bodyPr wrap="square" lIns="0" tIns="0" rIns="0" bIns="0" rtlCol="0" anchor="ctr"/>
          <a:lstStyle/>
          <a:p>
            <a:pPr indent="0" marL="0">
              <a:buNone/>
            </a:pPr>
            <a:r>
              <a:rPr lang="en-US" sz="700" b="1" spc="120" kern="0" dirty="0">
                <a:solidFill>
                  <a:srgbClr val="7FE1D9"/>
                </a:solidFill>
                <a:latin typeface="Arial" pitchFamily="34" charset="0"/>
                <a:ea typeface="Arial" pitchFamily="34" charset="-122"/>
                <a:cs typeface="Arial" pitchFamily="34" charset="-120"/>
              </a:rPr>
              <a:t>BEFORE YOU DELIVER</a:t>
            </a:r>
            <a:endParaRPr lang="en-US" sz="700" dirty="0"/>
          </a:p>
        </p:txBody>
      </p:sp>
      <p:sp>
        <p:nvSpPr>
          <p:cNvPr id="16" name="Text 14"/>
          <p:cNvSpPr/>
          <p:nvPr/>
        </p:nvSpPr>
        <p:spPr>
          <a:xfrm>
            <a:off x="6629400" y="2697480"/>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7" name="Text 15"/>
          <p:cNvSpPr/>
          <p:nvPr/>
        </p:nvSpPr>
        <p:spPr>
          <a:xfrm>
            <a:off x="6995160" y="2670048"/>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Confirm current OSHA/state-plan requirements</a:t>
            </a:r>
            <a:endParaRPr lang="en-US" sz="1050" dirty="0"/>
          </a:p>
        </p:txBody>
      </p:sp>
      <p:sp>
        <p:nvSpPr>
          <p:cNvPr id="18" name="Text 16"/>
          <p:cNvSpPr/>
          <p:nvPr/>
        </p:nvSpPr>
        <p:spPr>
          <a:xfrm>
            <a:off x="6629400" y="3136392"/>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19" name="Text 17"/>
          <p:cNvSpPr/>
          <p:nvPr/>
        </p:nvSpPr>
        <p:spPr>
          <a:xfrm>
            <a:off x="6995160" y="3108960"/>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Insert your procedures and equipment information</a:t>
            </a:r>
            <a:endParaRPr lang="en-US" sz="1050" dirty="0"/>
          </a:p>
        </p:txBody>
      </p:sp>
      <p:sp>
        <p:nvSpPr>
          <p:cNvPr id="20" name="Text 18"/>
          <p:cNvSpPr/>
          <p:nvPr/>
        </p:nvSpPr>
        <p:spPr>
          <a:xfrm>
            <a:off x="6629400" y="3575304"/>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1" name="Text 19"/>
          <p:cNvSpPr/>
          <p:nvPr/>
        </p:nvSpPr>
        <p:spPr>
          <a:xfrm>
            <a:off x="6995160" y="3547872"/>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Use qualified/competent trainers where required</a:t>
            </a:r>
            <a:endParaRPr lang="en-US" sz="1050" dirty="0"/>
          </a:p>
        </p:txBody>
      </p:sp>
      <p:sp>
        <p:nvSpPr>
          <p:cNvPr id="22" name="Text 20"/>
          <p:cNvSpPr/>
          <p:nvPr/>
        </p:nvSpPr>
        <p:spPr>
          <a:xfrm>
            <a:off x="6629400" y="4014216"/>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3" name="Text 21"/>
          <p:cNvSpPr/>
          <p:nvPr/>
        </p:nvSpPr>
        <p:spPr>
          <a:xfrm>
            <a:off x="6995160" y="3986784"/>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Complete practical/workplace evaluation where required</a:t>
            </a:r>
            <a:endParaRPr lang="en-US" sz="1050" dirty="0"/>
          </a:p>
        </p:txBody>
      </p:sp>
      <p:sp>
        <p:nvSpPr>
          <p:cNvPr id="24" name="Text 22"/>
          <p:cNvSpPr/>
          <p:nvPr/>
        </p:nvSpPr>
        <p:spPr>
          <a:xfrm>
            <a:off x="6629400" y="4453128"/>
            <a:ext cx="228600" cy="164592"/>
          </a:xfrm>
          <a:prstGeom prst="rect">
            <a:avLst/>
          </a:prstGeom>
          <a:noFill/>
          <a:ln/>
        </p:spPr>
        <p:txBody>
          <a:bodyPr wrap="square" lIns="0" tIns="0" rIns="0" bIns="0" rtlCol="0" anchor="ctr"/>
          <a:lstStyle/>
          <a:p>
            <a:pPr indent="0" marL="0">
              <a:buNone/>
            </a:pPr>
            <a:r>
              <a:rPr lang="en-US" sz="900" b="1" dirty="0">
                <a:solidFill>
                  <a:srgbClr val="F0B64A"/>
                </a:solidFill>
                <a:latin typeface="Arial" pitchFamily="34" charset="0"/>
                <a:ea typeface="Arial" pitchFamily="34" charset="-122"/>
                <a:cs typeface="Arial" pitchFamily="34" charset="-120"/>
              </a:rPr>
              <a:t>✓</a:t>
            </a:r>
            <a:endParaRPr lang="en-US" sz="900" dirty="0"/>
          </a:p>
        </p:txBody>
      </p:sp>
      <p:sp>
        <p:nvSpPr>
          <p:cNvPr id="25" name="Text 23"/>
          <p:cNvSpPr/>
          <p:nvPr/>
        </p:nvSpPr>
        <p:spPr>
          <a:xfrm>
            <a:off x="6995160" y="4425696"/>
            <a:ext cx="4023360" cy="237744"/>
          </a:xfrm>
          <a:prstGeom prst="rect">
            <a:avLst/>
          </a:prstGeom>
          <a:noFill/>
          <a:ln/>
        </p:spPr>
        <p:txBody>
          <a:bodyPr wrap="square" lIns="0" tIns="0" rIns="0" bIns="0" rtlCol="0" anchor="ctr"/>
          <a:lstStyle/>
          <a:p>
            <a:pPr indent="0" marL="0">
              <a:buNone/>
            </a:pPr>
            <a:r>
              <a:rPr lang="en-US" sz="1050" dirty="0">
                <a:solidFill>
                  <a:srgbClr val="FFFFFF"/>
                </a:solidFill>
                <a:latin typeface="Arial" pitchFamily="34" charset="0"/>
                <a:ea typeface="Arial" pitchFamily="34" charset="-122"/>
                <a:cs typeface="Arial" pitchFamily="34" charset="-120"/>
              </a:rPr>
              <a:t>Keep training and authorization records</a:t>
            </a:r>
            <a:endParaRPr lang="en-US" sz="1050" dirty="0"/>
          </a:p>
        </p:txBody>
      </p:sp>
      <p:sp>
        <p:nvSpPr>
          <p:cNvPr id="26" name="Text 24"/>
          <p:cNvSpPr/>
          <p:nvPr/>
        </p:nvSpPr>
        <p:spPr>
          <a:xfrm>
            <a:off x="713232" y="5650992"/>
            <a:ext cx="10607040" cy="256032"/>
          </a:xfrm>
          <a:prstGeom prst="rect">
            <a:avLst/>
          </a:prstGeom>
          <a:noFill/>
          <a:ln/>
        </p:spPr>
        <p:txBody>
          <a:bodyPr wrap="square" lIns="0" tIns="0" rIns="0" bIns="0" rtlCol="0" anchor="ctr"/>
          <a:lstStyle/>
          <a:p>
            <a:pPr indent="0" marL="0">
              <a:buNone/>
            </a:pPr>
            <a:r>
              <a:rPr lang="en-US" sz="800" dirty="0">
                <a:solidFill>
                  <a:srgbClr val="0C8B83"/>
                </a:solidFill>
                <a:latin typeface="Arial" pitchFamily="34" charset="0"/>
                <a:ea typeface="Arial" pitchFamily="34" charset="-122"/>
                <a:cs typeface="Arial" pitchFamily="34" charset="-120"/>
              </a:rPr>
              <a:t>https://www.osha.gov/etools/powered-industrial-trucks/workplace/narrow-aisles</a:t>
            </a:r>
            <a:endParaRPr lang="en-US" sz="800" dirty="0"/>
          </a:p>
        </p:txBody>
      </p:sp>
      <p:sp>
        <p:nvSpPr>
          <p:cNvPr id="28" name="Text 25"/>
          <p:cNvSpPr/>
          <p:nvPr/>
        </p:nvSpPr>
        <p:spPr>
          <a:xfrm>
            <a:off x="512064" y="6492240"/>
            <a:ext cx="4114800" cy="146304"/>
          </a:xfrm>
          <a:prstGeom prst="rect">
            <a:avLst/>
          </a:prstGeom>
          <a:noFill/>
          <a:ln/>
        </p:spPr>
        <p:txBody>
          <a:bodyPr wrap="square" lIns="0" tIns="0" rIns="0" bIns="0" rtlCol="0" anchor="ctr"/>
          <a:lstStyle/>
          <a:p>
            <a:pPr indent="0" marL="0">
              <a:buNone/>
            </a:pPr>
            <a:r>
              <a:rPr lang="en-US" sz="650" b="1" spc="100" kern="0" dirty="0">
                <a:solidFill>
                  <a:srgbClr val="7C919D"/>
                </a:solidFill>
                <a:latin typeface="Arial" pitchFamily="34" charset="0"/>
                <a:ea typeface="Arial" pitchFamily="34" charset="-122"/>
                <a:cs typeface="Arial" pitchFamily="34" charset="-120"/>
              </a:rPr>
              <a:t>TRAVISTILLEY.COM  /  PROFESSIONAL SAFETY TRAINING</a:t>
            </a:r>
            <a:endParaRPr lang="en-US" sz="650" dirty="0"/>
          </a:p>
        </p:txBody>
      </p:sp>
      <p:sp>
        <p:nvSpPr>
          <p:cNvPr id="29" name="Text 26"/>
          <p:cNvSpPr/>
          <p:nvPr/>
        </p:nvSpPr>
        <p:spPr>
          <a:xfrm>
            <a:off x="11201400" y="6492240"/>
            <a:ext cx="457200" cy="146304"/>
          </a:xfrm>
          <a:prstGeom prst="rect">
            <a:avLst/>
          </a:prstGeom>
          <a:noFill/>
          <a:ln/>
        </p:spPr>
        <p:txBody>
          <a:bodyPr wrap="square" lIns="0" tIns="0" rIns="0" bIns="0" rtlCol="0" anchor="ctr"/>
          <a:lstStyle/>
          <a:p>
            <a:pPr algn="r" indent="0" marL="0">
              <a:buNone/>
            </a:pPr>
            <a:r>
              <a:rPr lang="en-US" sz="650" b="1" dirty="0">
                <a:solidFill>
                  <a:srgbClr val="7C919D"/>
                </a:solidFill>
                <a:latin typeface="Arial" pitchFamily="34" charset="0"/>
                <a:ea typeface="Arial" pitchFamily="34" charset="-122"/>
                <a:cs typeface="Arial" pitchFamily="34" charset="-120"/>
              </a:rPr>
              <a:t>17 / 17</a:t>
            </a:r>
            <a:endParaRPr lang="en-US" sz="650" dirty="0"/>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17</Slides>
  <Notes>17</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17</vt:i4>
      </vt:variant>
    </vt:vector>
  </HeadingPairs>
  <TitlesOfParts>
    <vt:vector size="20"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vector>
  </TitlesOfParts>
  <Company>TravisTilley.com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Stand-Up Reach Truck - Safety Training</dc:title>
  <dc:subject>Stand-Up Reach Truck</dc:subject>
  <dc:creator>Travis Tilley</dc:creator>
  <cp:lastModifiedBy>Travis Tilley</cp:lastModifiedBy>
  <cp:revision>1</cp:revision>
  <dcterms:created xsi:type="dcterms:W3CDTF">2026-09-17T14:27:37Z</dcterms:created>
  <dcterms:modified xsi:type="dcterms:W3CDTF">2026-09-17T14:27:37Z</dcterms:modified>
</cp:coreProperties>
</file>